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B1D72A3-595B-4A64-91C3-4930AF127685}" type="datetimeFigureOut">
              <a:rPr lang="es-CO" smtClean="0"/>
              <a:t>31/12/2012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ABDBCB7-CA3B-47FE-A6BB-1579DA9803C8}" type="slidenum">
              <a:rPr lang="es-CO" smtClean="0"/>
              <a:t>‹Nº›</a:t>
            </a:fld>
            <a:endParaRPr lang="es-CO"/>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B1D72A3-595B-4A64-91C3-4930AF127685}" type="datetimeFigureOut">
              <a:rPr lang="es-CO" smtClean="0"/>
              <a:t>31/12/2012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ABDBCB7-CA3B-47FE-A6BB-1579DA9803C8}" type="slidenum">
              <a:rPr lang="es-CO" smtClean="0"/>
              <a:t>‹Nº›</a:t>
            </a:fld>
            <a:endParaRPr lang="es-CO"/>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B1D72A3-595B-4A64-91C3-4930AF127685}" type="datetimeFigureOut">
              <a:rPr lang="es-CO" smtClean="0"/>
              <a:t>31/12/2012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ABDBCB7-CA3B-47FE-A6BB-1579DA9803C8}" type="slidenum">
              <a:rPr lang="es-CO" smtClean="0"/>
              <a:t>‹Nº›</a:t>
            </a:fld>
            <a:endParaRPr lang="es-CO"/>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B1D72A3-595B-4A64-91C3-4930AF127685}" type="datetimeFigureOut">
              <a:rPr lang="es-CO" smtClean="0"/>
              <a:t>31/12/2012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ABDBCB7-CA3B-47FE-A6BB-1579DA9803C8}" type="slidenum">
              <a:rPr lang="es-CO" smtClean="0"/>
              <a:t>‹Nº›</a:t>
            </a:fld>
            <a:endParaRPr lang="es-CO"/>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B1D72A3-595B-4A64-91C3-4930AF127685}" type="datetimeFigureOut">
              <a:rPr lang="es-CO" smtClean="0"/>
              <a:t>31/12/2012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ABDBCB7-CA3B-47FE-A6BB-1579DA9803C8}" type="slidenum">
              <a:rPr lang="es-CO" smtClean="0"/>
              <a:t>‹Nº›</a:t>
            </a:fld>
            <a:endParaRPr lang="es-CO"/>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B1D72A3-595B-4A64-91C3-4930AF127685}" type="datetimeFigureOut">
              <a:rPr lang="es-CO" smtClean="0"/>
              <a:t>31/12/2012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ABDBCB7-CA3B-47FE-A6BB-1579DA9803C8}" type="slidenum">
              <a:rPr lang="es-CO" smtClean="0"/>
              <a:t>‹Nº›</a:t>
            </a:fld>
            <a:endParaRPr lang="es-CO"/>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B1D72A3-595B-4A64-91C3-4930AF127685}" type="datetimeFigureOut">
              <a:rPr lang="es-CO" smtClean="0"/>
              <a:t>31/12/2012</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ABDBCB7-CA3B-47FE-A6BB-1579DA9803C8}" type="slidenum">
              <a:rPr lang="es-CO" smtClean="0"/>
              <a:t>‹Nº›</a:t>
            </a:fld>
            <a:endParaRPr lang="es-CO"/>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B1D72A3-595B-4A64-91C3-4930AF127685}" type="datetimeFigureOut">
              <a:rPr lang="es-CO" smtClean="0"/>
              <a:t>31/12/2012</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ABDBCB7-CA3B-47FE-A6BB-1579DA9803C8}" type="slidenum">
              <a:rPr lang="es-CO" smtClean="0"/>
              <a:t>‹Nº›</a:t>
            </a:fld>
            <a:endParaRPr lang="es-CO"/>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D72A3-595B-4A64-91C3-4930AF127685}" type="datetimeFigureOut">
              <a:rPr lang="es-CO" smtClean="0"/>
              <a:t>31/12/2012</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ABDBCB7-CA3B-47FE-A6BB-1579DA9803C8}" type="slidenum">
              <a:rPr lang="es-CO" smtClean="0"/>
              <a:t>‹Nº›</a:t>
            </a:fld>
            <a:endParaRPr lang="es-CO"/>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B1D72A3-595B-4A64-91C3-4930AF127685}" type="datetimeFigureOut">
              <a:rPr lang="es-CO" smtClean="0"/>
              <a:t>31/12/2012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ABDBCB7-CA3B-47FE-A6BB-1579DA9803C8}" type="slidenum">
              <a:rPr lang="es-CO" smtClean="0"/>
              <a:t>‹Nº›</a:t>
            </a:fld>
            <a:endParaRPr lang="es-CO"/>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B1D72A3-595B-4A64-91C3-4930AF127685}" type="datetimeFigureOut">
              <a:rPr lang="es-CO" smtClean="0"/>
              <a:t>31/12/2012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ABDBCB7-CA3B-47FE-A6BB-1579DA9803C8}" type="slidenum">
              <a:rPr lang="es-CO" smtClean="0"/>
              <a:t>‹Nº›</a:t>
            </a:fld>
            <a:endParaRPr lang="es-CO"/>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B1D72A3-595B-4A64-91C3-4930AF127685}" type="datetimeFigureOut">
              <a:rPr lang="es-CO" smtClean="0"/>
              <a:t>31/12/2012</a:t>
            </a:fld>
            <a:endParaRPr lang="es-CO"/>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CO"/>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ABDBCB7-CA3B-47FE-A6BB-1579DA9803C8}"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xStyles>
    <p:titleStyle>
      <a:lvl1pPr algn="l" defTabSz="914400" rtl="0" eaLnBrk="1" latinLnBrk="0" hangingPunct="1">
        <a:spcBef>
          <a:spcPct val="0"/>
        </a:spcBef>
        <a:buNone/>
        <a:defRPr sz="4000" b="1" kern="1200" spc="-100" baseline="0">
          <a:solidFill>
            <a:schemeClr val="tx2"/>
          </a:solidFill>
          <a:effectLst>
            <a:outerShdw blurRad="38100" dist="38100" dir="2700000" algn="tl">
              <a:srgbClr val="000000">
                <a:alpha val="43137"/>
              </a:srgbClr>
            </a:outerShdw>
          </a:effectLst>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628800"/>
            <a:ext cx="7848600" cy="1927225"/>
          </a:xfrm>
        </p:spPr>
        <p:txBody>
          <a:bodyPr/>
          <a:lstStyle/>
          <a:p>
            <a:r>
              <a:rPr lang="es-CO" sz="6000" b="1" dirty="0" smtClean="0">
                <a:effectLst>
                  <a:outerShdw blurRad="38100" dist="38100" dir="2700000" algn="tl">
                    <a:srgbClr val="000000">
                      <a:alpha val="43137"/>
                    </a:srgbClr>
                  </a:outerShdw>
                </a:effectLst>
                <a:latin typeface="Arial Black" pitchFamily="34" charset="0"/>
              </a:rPr>
              <a:t>Encargos a Tito</a:t>
            </a:r>
            <a:endParaRPr lang="es-CO" sz="6000" b="1" dirty="0">
              <a:effectLst>
                <a:outerShdw blurRad="38100" dist="38100" dir="2700000" algn="tl">
                  <a:srgbClr val="000000">
                    <a:alpha val="43137"/>
                  </a:srgbClr>
                </a:outerShdw>
              </a:effectLst>
              <a:latin typeface="Arial Black" pitchFamily="34" charset="0"/>
            </a:endParaRPr>
          </a:p>
        </p:txBody>
      </p:sp>
      <p:sp>
        <p:nvSpPr>
          <p:cNvPr id="3" name="2 Subtítulo"/>
          <p:cNvSpPr>
            <a:spLocks noGrp="1"/>
          </p:cNvSpPr>
          <p:nvPr>
            <p:ph type="subTitle" idx="1"/>
          </p:nvPr>
        </p:nvSpPr>
        <p:spPr>
          <a:xfrm>
            <a:off x="691480" y="3332584"/>
            <a:ext cx="6400800" cy="1752600"/>
          </a:xfrm>
        </p:spPr>
        <p:txBody>
          <a:bodyPr>
            <a:normAutofit/>
          </a:bodyPr>
          <a:lstStyle/>
          <a:p>
            <a:r>
              <a:rPr lang="es-CO" sz="2800" b="1" dirty="0" smtClean="0">
                <a:effectLst>
                  <a:outerShdw blurRad="38100" dist="38100" dir="2700000" algn="tl">
                    <a:srgbClr val="000000">
                      <a:alpha val="43137"/>
                    </a:srgbClr>
                  </a:outerShdw>
                </a:effectLst>
                <a:latin typeface="Arial Narrow" pitchFamily="34" charset="0"/>
              </a:rPr>
              <a:t>Creciendo en el Evangelio</a:t>
            </a:r>
            <a:endParaRPr lang="es-CO" sz="2800" b="1" dirty="0">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1006980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Introducción</a:t>
            </a:r>
            <a:endParaRPr lang="es-CO" dirty="0"/>
          </a:p>
        </p:txBody>
      </p:sp>
      <p:sp>
        <p:nvSpPr>
          <p:cNvPr id="3" name="2 Marcador de contenido"/>
          <p:cNvSpPr>
            <a:spLocks noGrp="1"/>
          </p:cNvSpPr>
          <p:nvPr>
            <p:ph idx="1"/>
          </p:nvPr>
        </p:nvSpPr>
        <p:spPr/>
        <p:txBody>
          <a:bodyPr/>
          <a:lstStyle/>
          <a:p>
            <a:pPr algn="just"/>
            <a:r>
              <a:rPr lang="es-CO" dirty="0" smtClean="0"/>
              <a:t>Tito, como Timoteo es otro creyente que según las escrituras trabajo arduamente en la obra del Señor, Tito no era judío sino griego, Pablo dejo a tito en la isla de creta para </a:t>
            </a:r>
            <a:r>
              <a:rPr lang="es-CO" i="1" u="sng" dirty="0" smtClean="0"/>
              <a:t>confirmar la buena voluntad de Dios</a:t>
            </a:r>
            <a:r>
              <a:rPr lang="es-CO" dirty="0" smtClean="0"/>
              <a:t>.</a:t>
            </a:r>
          </a:p>
          <a:p>
            <a:pPr algn="just"/>
            <a:r>
              <a:rPr lang="es-CO" dirty="0" smtClean="0"/>
              <a:t>En la parte central de esta carta se encuentran diversas recomendaciones que se refieren a las responsabilidades de tito en creta, primero respecto de </a:t>
            </a:r>
            <a:r>
              <a:rPr lang="es-CO" i="1" u="sng" dirty="0" smtClean="0"/>
              <a:t>los que presiden en la iglesia</a:t>
            </a:r>
            <a:r>
              <a:rPr lang="es-CO" dirty="0" smtClean="0"/>
              <a:t>, luego frente </a:t>
            </a:r>
            <a:r>
              <a:rPr lang="es-CO" i="1" u="sng" dirty="0" smtClean="0"/>
              <a:t>a los maestros</a:t>
            </a:r>
            <a:r>
              <a:rPr lang="es-CO" dirty="0" smtClean="0"/>
              <a:t>, y después frente a los </a:t>
            </a:r>
            <a:r>
              <a:rPr lang="es-CO" i="1" u="sng" dirty="0" smtClean="0"/>
              <a:t>diversos miembros de la iglesia</a:t>
            </a:r>
            <a:r>
              <a:rPr lang="es-CO" dirty="0" smtClean="0"/>
              <a:t>.</a:t>
            </a:r>
          </a:p>
          <a:p>
            <a:pPr algn="just"/>
            <a:r>
              <a:rPr lang="es-CO" dirty="0" smtClean="0"/>
              <a:t>Mas adelante le da </a:t>
            </a:r>
            <a:r>
              <a:rPr lang="es-CO" i="1" u="sng" dirty="0" smtClean="0"/>
              <a:t>instrucciones generales</a:t>
            </a:r>
            <a:r>
              <a:rPr lang="es-CO" dirty="0" smtClean="0"/>
              <a:t>, recordando la obra salvadora de Dios por medio de Jesucristo y por la acción del espíritu Santo.</a:t>
            </a:r>
            <a:endParaRPr lang="es-CO" dirty="0"/>
          </a:p>
        </p:txBody>
      </p:sp>
    </p:spTree>
    <p:extLst>
      <p:ext uri="{BB962C8B-B14F-4D97-AF65-F5344CB8AC3E}">
        <p14:creationId xmlns:p14="http://schemas.microsoft.com/office/powerpoint/2010/main" val="224337980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Responsabilidades en Creta</a:t>
            </a:r>
            <a:endParaRPr lang="es-CO" dirty="0"/>
          </a:p>
        </p:txBody>
      </p:sp>
      <p:sp>
        <p:nvSpPr>
          <p:cNvPr id="3" name="2 Marcador de contenido"/>
          <p:cNvSpPr>
            <a:spLocks noGrp="1"/>
          </p:cNvSpPr>
          <p:nvPr>
            <p:ph idx="1"/>
          </p:nvPr>
        </p:nvSpPr>
        <p:spPr>
          <a:xfrm>
            <a:off x="251520" y="1412776"/>
            <a:ext cx="8568952" cy="5256584"/>
          </a:xfrm>
        </p:spPr>
        <p:txBody>
          <a:bodyPr>
            <a:normAutofit/>
          </a:bodyPr>
          <a:lstStyle/>
          <a:p>
            <a:pPr marL="0" indent="0" algn="just">
              <a:buNone/>
            </a:pPr>
            <a:r>
              <a:rPr lang="es-CO" dirty="0" smtClean="0"/>
              <a:t>Tito 1: 5 «</a:t>
            </a:r>
            <a:r>
              <a:rPr lang="es-CO" b="1" i="1" u="sng" dirty="0" smtClean="0">
                <a:solidFill>
                  <a:srgbClr val="00CC00"/>
                </a:solidFill>
              </a:rPr>
              <a:t>Por </a:t>
            </a:r>
            <a:r>
              <a:rPr lang="es-CO" b="1" i="1" u="sng" dirty="0">
                <a:solidFill>
                  <a:srgbClr val="00CC00"/>
                </a:solidFill>
              </a:rPr>
              <a:t>esta causa te dejé en Creta</a:t>
            </a:r>
            <a:r>
              <a:rPr lang="es-CO" dirty="0">
                <a:solidFill>
                  <a:srgbClr val="00CC00"/>
                </a:solidFill>
              </a:rPr>
              <a:t>, para que </a:t>
            </a:r>
            <a:r>
              <a:rPr lang="es-CO" b="1" i="1" u="sng" dirty="0">
                <a:solidFill>
                  <a:srgbClr val="00CC00"/>
                </a:solidFill>
              </a:rPr>
              <a:t>corrigieses lo deficiente</a:t>
            </a:r>
            <a:r>
              <a:rPr lang="es-CO" dirty="0">
                <a:solidFill>
                  <a:srgbClr val="00CC00"/>
                </a:solidFill>
              </a:rPr>
              <a:t>, y </a:t>
            </a:r>
            <a:r>
              <a:rPr lang="es-CO" b="1" i="1" u="sng" dirty="0">
                <a:solidFill>
                  <a:srgbClr val="00CC00"/>
                </a:solidFill>
              </a:rPr>
              <a:t>establecieses</a:t>
            </a:r>
            <a:r>
              <a:rPr lang="es-CO" dirty="0">
                <a:solidFill>
                  <a:srgbClr val="00CC00"/>
                </a:solidFill>
              </a:rPr>
              <a:t> ancianos en cada ciudad, así como yo </a:t>
            </a:r>
            <a:r>
              <a:rPr lang="es-CO" b="1" i="1" u="sng" dirty="0">
                <a:solidFill>
                  <a:srgbClr val="00CC00"/>
                </a:solidFill>
              </a:rPr>
              <a:t>te mandé</a:t>
            </a:r>
            <a:r>
              <a:rPr lang="es-CO" dirty="0" smtClean="0">
                <a:solidFill>
                  <a:srgbClr val="00CC00"/>
                </a:solidFill>
              </a:rPr>
              <a:t>;</a:t>
            </a:r>
            <a:r>
              <a:rPr lang="es-CO" dirty="0" smtClean="0"/>
              <a:t>» Claramente se observa que pablo dejo a tito en creta para que asumiese el control de las cosas y corrigiera lo deficiente en cuanto a conducta y obra del Señor, la palabra debía ser predicada por hombres que según la voluntad de Dios fueran aprobados, fueran sujetos a características que solo Dios mencionara, el hecho de que alguno no tuviera estas características.</a:t>
            </a:r>
          </a:p>
          <a:p>
            <a:pPr marL="0" indent="0" algn="just">
              <a:buNone/>
            </a:pPr>
            <a:r>
              <a:rPr lang="es-CO" dirty="0" smtClean="0"/>
              <a:t>Aun para establecer ancianos en cada ciudad, tito debía procurar que ellos tuvieran características mencionadas mas adelante en esta carta.</a:t>
            </a:r>
          </a:p>
          <a:p>
            <a:pPr marL="0" indent="0" algn="just">
              <a:buNone/>
            </a:pPr>
            <a:endParaRPr lang="es-CO" dirty="0"/>
          </a:p>
          <a:p>
            <a:pPr marL="0" indent="0" algn="just">
              <a:buNone/>
            </a:pPr>
            <a:endParaRPr lang="es-CO" dirty="0"/>
          </a:p>
        </p:txBody>
      </p:sp>
    </p:spTree>
    <p:extLst>
      <p:ext uri="{BB962C8B-B14F-4D97-AF65-F5344CB8AC3E}">
        <p14:creationId xmlns:p14="http://schemas.microsoft.com/office/powerpoint/2010/main" val="169769781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Confirmar la buena voluntad del Señor </a:t>
            </a:r>
            <a:endParaRPr lang="es-CO" dirty="0"/>
          </a:p>
        </p:txBody>
      </p:sp>
      <p:sp>
        <p:nvSpPr>
          <p:cNvPr id="3" name="2 Marcador de contenido"/>
          <p:cNvSpPr>
            <a:spLocks noGrp="1"/>
          </p:cNvSpPr>
          <p:nvPr>
            <p:ph idx="1"/>
          </p:nvPr>
        </p:nvSpPr>
        <p:spPr/>
        <p:txBody>
          <a:bodyPr>
            <a:normAutofit lnSpcReduction="10000"/>
          </a:bodyPr>
          <a:lstStyle/>
          <a:p>
            <a:pPr algn="just"/>
            <a:r>
              <a:rPr lang="es-CO" b="1" dirty="0" smtClean="0"/>
              <a:t>Tito 2:1</a:t>
            </a:r>
            <a:r>
              <a:rPr lang="es-CO" dirty="0" smtClean="0"/>
              <a:t> «</a:t>
            </a:r>
            <a:r>
              <a:rPr lang="es-CO" dirty="0" smtClean="0">
                <a:solidFill>
                  <a:srgbClr val="00CC00"/>
                </a:solidFill>
              </a:rPr>
              <a:t>Pero </a:t>
            </a:r>
            <a:r>
              <a:rPr lang="es-CO" dirty="0">
                <a:solidFill>
                  <a:srgbClr val="00CC00"/>
                </a:solidFill>
              </a:rPr>
              <a:t>tú </a:t>
            </a:r>
            <a:r>
              <a:rPr lang="es-CO" b="1" i="1" u="sng" dirty="0">
                <a:solidFill>
                  <a:srgbClr val="00CC00"/>
                </a:solidFill>
              </a:rPr>
              <a:t>habla lo que está de acuerdo con la sana doctrina</a:t>
            </a:r>
            <a:r>
              <a:rPr lang="es-CO" b="1" i="1" u="sng" dirty="0" smtClean="0">
                <a:solidFill>
                  <a:srgbClr val="00CC00"/>
                </a:solidFill>
              </a:rPr>
              <a:t>.</a:t>
            </a:r>
            <a:r>
              <a:rPr lang="es-CO" dirty="0" smtClean="0"/>
              <a:t>» </a:t>
            </a:r>
            <a:r>
              <a:rPr lang="es-CO" b="1" dirty="0" smtClean="0"/>
              <a:t>Tito 2:7-9 </a:t>
            </a:r>
            <a:r>
              <a:rPr lang="es-CO" dirty="0" smtClean="0"/>
              <a:t>«</a:t>
            </a:r>
            <a:r>
              <a:rPr lang="es-CO" b="1" i="1" u="sng" dirty="0">
                <a:solidFill>
                  <a:srgbClr val="00CC00"/>
                </a:solidFill>
              </a:rPr>
              <a:t>presentándote tú en todo como ejemplo de buenas obras</a:t>
            </a:r>
            <a:r>
              <a:rPr lang="es-CO" dirty="0">
                <a:solidFill>
                  <a:srgbClr val="00CC00"/>
                </a:solidFill>
              </a:rPr>
              <a:t>; en </a:t>
            </a:r>
            <a:r>
              <a:rPr lang="es-CO" b="1" i="1" u="sng" dirty="0">
                <a:solidFill>
                  <a:srgbClr val="00CC00"/>
                </a:solidFill>
              </a:rPr>
              <a:t>la enseñanza</a:t>
            </a:r>
            <a:r>
              <a:rPr lang="es-CO" dirty="0">
                <a:solidFill>
                  <a:srgbClr val="00CC00"/>
                </a:solidFill>
              </a:rPr>
              <a:t> mostrando </a:t>
            </a:r>
            <a:r>
              <a:rPr lang="es-CO" b="1" i="1" u="sng" dirty="0">
                <a:solidFill>
                  <a:srgbClr val="00CC00"/>
                </a:solidFill>
              </a:rPr>
              <a:t>integridad</a:t>
            </a:r>
            <a:r>
              <a:rPr lang="es-CO" dirty="0">
                <a:solidFill>
                  <a:srgbClr val="00CC00"/>
                </a:solidFill>
              </a:rPr>
              <a:t>, seriedad,</a:t>
            </a:r>
            <a:r>
              <a:rPr lang="es-CO" b="1" baseline="30000" dirty="0">
                <a:solidFill>
                  <a:srgbClr val="00CC00"/>
                </a:solidFill>
              </a:rPr>
              <a:t> 8 </a:t>
            </a:r>
            <a:r>
              <a:rPr lang="es-CO" b="1" i="1" u="sng" dirty="0">
                <a:solidFill>
                  <a:srgbClr val="00CC00"/>
                </a:solidFill>
              </a:rPr>
              <a:t>palabra sana e irreprochable</a:t>
            </a:r>
            <a:r>
              <a:rPr lang="es-CO" dirty="0">
                <a:solidFill>
                  <a:srgbClr val="00CC00"/>
                </a:solidFill>
              </a:rPr>
              <a:t>, de modo que el adversario se avergüence, y no tenga nada malo que decir de vosotros</a:t>
            </a:r>
            <a:r>
              <a:rPr lang="es-CO" dirty="0" smtClean="0">
                <a:solidFill>
                  <a:srgbClr val="00CC00"/>
                </a:solidFill>
              </a:rPr>
              <a:t>.</a:t>
            </a:r>
            <a:r>
              <a:rPr lang="es-CO" dirty="0" smtClean="0"/>
              <a:t>» era necesario que los verdaderos discípulos del Señor anduvieran perfectamente delante de Dios y de los hombres con el fin de enseñar a través de la conducta la buena palabra que edifica al cristiano verdadero, a Tito se le encomienda la grandiosa tarea de mostrarse y predicar a los hermanos de una forma irreprochable, de una forma santa que no tuviera nada que decir y pensar en los </a:t>
            </a:r>
            <a:r>
              <a:rPr lang="es-CO" dirty="0" err="1" smtClean="0"/>
              <a:t>demas</a:t>
            </a:r>
            <a:r>
              <a:rPr lang="es-CO" dirty="0" smtClean="0"/>
              <a:t>.</a:t>
            </a:r>
            <a:endParaRPr lang="es-CO" dirty="0"/>
          </a:p>
        </p:txBody>
      </p:sp>
    </p:spTree>
    <p:extLst>
      <p:ext uri="{BB962C8B-B14F-4D97-AF65-F5344CB8AC3E}">
        <p14:creationId xmlns:p14="http://schemas.microsoft.com/office/powerpoint/2010/main" val="56374586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Hablar, exhortar, reprender.</a:t>
            </a:r>
            <a:endParaRPr lang="es-CO" dirty="0"/>
          </a:p>
        </p:txBody>
      </p:sp>
      <p:sp>
        <p:nvSpPr>
          <p:cNvPr id="3" name="2 Marcador de contenido"/>
          <p:cNvSpPr>
            <a:spLocks noGrp="1"/>
          </p:cNvSpPr>
          <p:nvPr>
            <p:ph idx="1"/>
          </p:nvPr>
        </p:nvSpPr>
        <p:spPr/>
        <p:txBody>
          <a:bodyPr/>
          <a:lstStyle/>
          <a:p>
            <a:pPr algn="just"/>
            <a:r>
              <a:rPr lang="es-CO" dirty="0"/>
              <a:t> </a:t>
            </a:r>
            <a:r>
              <a:rPr lang="es-CO" dirty="0" smtClean="0"/>
              <a:t>«</a:t>
            </a:r>
            <a:r>
              <a:rPr lang="es-CO" dirty="0" smtClean="0">
                <a:solidFill>
                  <a:srgbClr val="00CC00"/>
                </a:solidFill>
              </a:rPr>
              <a:t>10 </a:t>
            </a:r>
            <a:r>
              <a:rPr lang="es-CO" b="1" u="sng" dirty="0">
                <a:solidFill>
                  <a:srgbClr val="00CC00"/>
                </a:solidFill>
              </a:rPr>
              <a:t>no defraudando</a:t>
            </a:r>
            <a:r>
              <a:rPr lang="es-CO" dirty="0">
                <a:solidFill>
                  <a:srgbClr val="00CC00"/>
                </a:solidFill>
              </a:rPr>
              <a:t>, sino </a:t>
            </a:r>
            <a:r>
              <a:rPr lang="es-CO" b="1" u="sng" dirty="0">
                <a:solidFill>
                  <a:srgbClr val="00CC00"/>
                </a:solidFill>
              </a:rPr>
              <a:t>mostrándose fieles en todo</a:t>
            </a:r>
            <a:r>
              <a:rPr lang="es-CO" dirty="0">
                <a:solidFill>
                  <a:srgbClr val="00CC00"/>
                </a:solidFill>
              </a:rPr>
              <a:t>, para que en todo </a:t>
            </a:r>
            <a:r>
              <a:rPr lang="es-CO" b="1" u="sng" dirty="0">
                <a:solidFill>
                  <a:srgbClr val="00CC00"/>
                </a:solidFill>
              </a:rPr>
              <a:t>adornen la doctrina de Dios</a:t>
            </a:r>
            <a:r>
              <a:rPr lang="es-CO" dirty="0">
                <a:solidFill>
                  <a:srgbClr val="00CC00"/>
                </a:solidFill>
              </a:rPr>
              <a:t> nuestro Salvador. 11 Porque la gracia de Dios se ha manifestado para salvación a todos los hombres, 12 </a:t>
            </a:r>
            <a:r>
              <a:rPr lang="es-CO" b="1" u="sng" dirty="0">
                <a:solidFill>
                  <a:srgbClr val="00CC00"/>
                </a:solidFill>
              </a:rPr>
              <a:t>enseñándonos que, renunciando a la impiedad y a los deseos mundanos, vivamos en este siglo sobria, justa y piadosamente</a:t>
            </a:r>
            <a:r>
              <a:rPr lang="es-CO" dirty="0">
                <a:solidFill>
                  <a:srgbClr val="00CC00"/>
                </a:solidFill>
              </a:rPr>
              <a:t>, 13 aguardando la esperanza bienaventurada y la manifestación gloriosa de nuestro gran Dios y Salvador Jesucristo, 14 quien se dio a sí mismo por nosotros para redimirnos de toda iniquidad y purificar para sí un pueblo propio, </a:t>
            </a:r>
            <a:r>
              <a:rPr lang="es-CO" b="1" u="sng" dirty="0">
                <a:solidFill>
                  <a:srgbClr val="00CC00"/>
                </a:solidFill>
              </a:rPr>
              <a:t>celoso de buenas obras</a:t>
            </a:r>
            <a:r>
              <a:rPr lang="es-CO" dirty="0">
                <a:solidFill>
                  <a:srgbClr val="00CC00"/>
                </a:solidFill>
              </a:rPr>
              <a:t>. 15 </a:t>
            </a:r>
            <a:r>
              <a:rPr lang="es-CO" b="1" i="1" u="sng" dirty="0" smtClean="0">
                <a:solidFill>
                  <a:srgbClr val="C00000"/>
                </a:solidFill>
              </a:rPr>
              <a:t>Esto habla, y exhorta y reprende con toda autoridad. Nadie te menosprecie</a:t>
            </a:r>
            <a:r>
              <a:rPr lang="es-CO" dirty="0" smtClean="0"/>
              <a:t>.»</a:t>
            </a:r>
            <a:endParaRPr lang="es-CO" dirty="0"/>
          </a:p>
        </p:txBody>
      </p:sp>
    </p:spTree>
    <p:extLst>
      <p:ext uri="{BB962C8B-B14F-4D97-AF65-F5344CB8AC3E}">
        <p14:creationId xmlns:p14="http://schemas.microsoft.com/office/powerpoint/2010/main" val="9246028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88640"/>
            <a:ext cx="8229600" cy="990600"/>
          </a:xfrm>
        </p:spPr>
        <p:txBody>
          <a:bodyPr/>
          <a:lstStyle/>
          <a:p>
            <a:r>
              <a:rPr lang="es-CO" dirty="0" smtClean="0"/>
              <a:t>Recuérdales… Tito 3:1-9</a:t>
            </a:r>
            <a:endParaRPr lang="es-CO" dirty="0"/>
          </a:p>
        </p:txBody>
      </p:sp>
      <p:sp>
        <p:nvSpPr>
          <p:cNvPr id="3" name="2 Marcador de contenido"/>
          <p:cNvSpPr>
            <a:spLocks noGrp="1"/>
          </p:cNvSpPr>
          <p:nvPr>
            <p:ph idx="1"/>
          </p:nvPr>
        </p:nvSpPr>
        <p:spPr>
          <a:xfrm>
            <a:off x="179512" y="1052736"/>
            <a:ext cx="8784976" cy="5544616"/>
          </a:xfrm>
        </p:spPr>
        <p:txBody>
          <a:bodyPr>
            <a:normAutofit fontScale="92500" lnSpcReduction="20000"/>
          </a:bodyPr>
          <a:lstStyle/>
          <a:p>
            <a:pPr marL="0" indent="0" algn="just">
              <a:buNone/>
            </a:pPr>
            <a:r>
              <a:rPr lang="es-CO" dirty="0" smtClean="0"/>
              <a:t>«</a:t>
            </a:r>
            <a:r>
              <a:rPr lang="es-CO" b="1" i="1" u="sng" dirty="0" smtClean="0">
                <a:solidFill>
                  <a:srgbClr val="00CC00"/>
                </a:solidFill>
              </a:rPr>
              <a:t>Recuérdales </a:t>
            </a:r>
            <a:r>
              <a:rPr lang="es-CO" b="1" i="1" u="sng" dirty="0">
                <a:solidFill>
                  <a:srgbClr val="00CC00"/>
                </a:solidFill>
              </a:rPr>
              <a:t>que se sujeten</a:t>
            </a:r>
            <a:r>
              <a:rPr lang="es-CO" dirty="0">
                <a:solidFill>
                  <a:srgbClr val="00CC00"/>
                </a:solidFill>
              </a:rPr>
              <a:t> a los gobernantes y autoridades, </a:t>
            </a:r>
            <a:r>
              <a:rPr lang="es-CO" b="1" i="1" u="sng" dirty="0">
                <a:solidFill>
                  <a:srgbClr val="00CC00"/>
                </a:solidFill>
              </a:rPr>
              <a:t>que obedezcan, que estén dispuestos</a:t>
            </a:r>
            <a:r>
              <a:rPr lang="es-CO" dirty="0">
                <a:solidFill>
                  <a:srgbClr val="00CC00"/>
                </a:solidFill>
              </a:rPr>
              <a:t> a toda buena obra. 2 </a:t>
            </a:r>
            <a:r>
              <a:rPr lang="es-CO" b="1" i="1" u="sng" dirty="0">
                <a:solidFill>
                  <a:srgbClr val="00CC00"/>
                </a:solidFill>
              </a:rPr>
              <a:t>Que a nadie difamen</a:t>
            </a:r>
            <a:r>
              <a:rPr lang="es-CO" dirty="0">
                <a:solidFill>
                  <a:srgbClr val="00CC00"/>
                </a:solidFill>
              </a:rPr>
              <a:t>, </a:t>
            </a:r>
            <a:r>
              <a:rPr lang="es-CO" b="1" i="1" u="sng" dirty="0">
                <a:solidFill>
                  <a:srgbClr val="00CC00"/>
                </a:solidFill>
              </a:rPr>
              <a:t>que no sean pendencieros</a:t>
            </a:r>
            <a:r>
              <a:rPr lang="es-CO" dirty="0">
                <a:solidFill>
                  <a:srgbClr val="00CC00"/>
                </a:solidFill>
              </a:rPr>
              <a:t>, sino amables, mostrando toda mansedumbre para con todos los hombres. 3 Porque nosotros también éramos en otro tiempo insensatos, rebeldes, extraviados, esclavos de concupiscencias y deleites diversos, viviendo en malicia y envidia, aborrecibles, y aborreciéndonos unos a otros. 4 Pero cuando se manifestó la bondad de Dios nuestro Salvador, y su amor para con los hombres, 5 nos salvó, no por obras de justicia que nosotros hubiéramos hecho, sino por su misericordia, por el lavamiento de la regeneración y por la renovación en el Espíritu Santo, 6 el cual derramó en nosotros abundantemente por Jesucristo nuestro Salvador, 7 para que justificados por su gracia, viniésemos a ser herederos conforme a la esperanza de la vida eterna. 8 </a:t>
            </a:r>
            <a:r>
              <a:rPr lang="es-CO" b="1" i="1" u="sng" dirty="0">
                <a:solidFill>
                  <a:srgbClr val="00CC00"/>
                </a:solidFill>
              </a:rPr>
              <a:t>Palabra fiel es esta</a:t>
            </a:r>
            <a:r>
              <a:rPr lang="es-CO" dirty="0">
                <a:solidFill>
                  <a:srgbClr val="00CC00"/>
                </a:solidFill>
              </a:rPr>
              <a:t>, y </a:t>
            </a:r>
            <a:r>
              <a:rPr lang="es-CO" b="1" i="1" u="sng" dirty="0">
                <a:solidFill>
                  <a:srgbClr val="00CC00"/>
                </a:solidFill>
              </a:rPr>
              <a:t>en estas cosas quiero que insistas con firmeza</a:t>
            </a:r>
            <a:r>
              <a:rPr lang="es-CO" dirty="0">
                <a:solidFill>
                  <a:srgbClr val="00CC00"/>
                </a:solidFill>
              </a:rPr>
              <a:t>, para que los que creen en Dios </a:t>
            </a:r>
            <a:r>
              <a:rPr lang="es-CO" b="1" i="1" u="sng" dirty="0">
                <a:solidFill>
                  <a:srgbClr val="00CC00"/>
                </a:solidFill>
              </a:rPr>
              <a:t>procuren ocuparse en buenas obras</a:t>
            </a:r>
            <a:r>
              <a:rPr lang="es-CO" dirty="0">
                <a:solidFill>
                  <a:srgbClr val="00CC00"/>
                </a:solidFill>
              </a:rPr>
              <a:t>. Estas cosas son buenas y útiles a los hombres. 9 </a:t>
            </a:r>
            <a:r>
              <a:rPr lang="es-CO" b="1" i="1" u="sng" dirty="0">
                <a:solidFill>
                  <a:srgbClr val="00CC00"/>
                </a:solidFill>
              </a:rPr>
              <a:t>Pero evita las cuestiones necias</a:t>
            </a:r>
            <a:r>
              <a:rPr lang="es-CO" dirty="0">
                <a:solidFill>
                  <a:srgbClr val="00CC00"/>
                </a:solidFill>
              </a:rPr>
              <a:t>, y genealogías, y contenciones, y discusiones acerca de la ley; porque son vanas y sin provecho</a:t>
            </a:r>
            <a:r>
              <a:rPr lang="es-CO" dirty="0" smtClean="0">
                <a:solidFill>
                  <a:srgbClr val="00CC00"/>
                </a:solidFill>
              </a:rPr>
              <a:t>.</a:t>
            </a:r>
            <a:r>
              <a:rPr lang="es-CO" dirty="0" smtClean="0"/>
              <a:t>»</a:t>
            </a:r>
            <a:endParaRPr lang="es-CO" dirty="0"/>
          </a:p>
        </p:txBody>
      </p:sp>
    </p:spTree>
    <p:extLst>
      <p:ext uri="{BB962C8B-B14F-4D97-AF65-F5344CB8AC3E}">
        <p14:creationId xmlns:p14="http://schemas.microsoft.com/office/powerpoint/2010/main" val="163566094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88640"/>
            <a:ext cx="8229600" cy="990600"/>
          </a:xfrm>
        </p:spPr>
        <p:txBody>
          <a:bodyPr/>
          <a:lstStyle/>
          <a:p>
            <a:r>
              <a:rPr lang="es-CO" dirty="0" smtClean="0"/>
              <a:t>Recuérdales… Tito 3:1-9</a:t>
            </a:r>
            <a:endParaRPr lang="es-CO" dirty="0"/>
          </a:p>
        </p:txBody>
      </p:sp>
      <p:sp>
        <p:nvSpPr>
          <p:cNvPr id="3" name="2 Marcador de contenido"/>
          <p:cNvSpPr>
            <a:spLocks noGrp="1"/>
          </p:cNvSpPr>
          <p:nvPr>
            <p:ph idx="1"/>
          </p:nvPr>
        </p:nvSpPr>
        <p:spPr>
          <a:xfrm>
            <a:off x="179512" y="1052736"/>
            <a:ext cx="8784976" cy="5688632"/>
          </a:xfrm>
        </p:spPr>
        <p:txBody>
          <a:bodyPr>
            <a:normAutofit fontScale="92500" lnSpcReduction="20000"/>
          </a:bodyPr>
          <a:lstStyle/>
          <a:p>
            <a:pPr marL="0" indent="0" algn="just">
              <a:buNone/>
            </a:pPr>
            <a:r>
              <a:rPr lang="es-CO" sz="2800" dirty="0" smtClean="0"/>
              <a:t>Esto es una clara y concreta idea de lo que Pablo quería ver en los creyentes de creta, cristianos fieles que anduvieran en completa armonía con la palabra de Dios, que no dieran de hablar a aquellos que eran reprobados, que en ellos no hubiera nada de que condenarlos, sino que transparentemente estuvieran caminando como Cristo lo hizo, la mayoría de las epístolas del apóstol pablo se refieren en gran manera a estos mensajes de conducta en los Cristianos.</a:t>
            </a:r>
          </a:p>
          <a:p>
            <a:pPr marL="0" indent="0" algn="just">
              <a:buNone/>
            </a:pPr>
            <a:r>
              <a:rPr lang="es-CO" sz="2800" dirty="0" smtClean="0"/>
              <a:t>Tito 3:10-11 «</a:t>
            </a:r>
            <a:r>
              <a:rPr lang="es-CO" sz="2800" b="1" baseline="30000" dirty="0">
                <a:solidFill>
                  <a:srgbClr val="00CC00"/>
                </a:solidFill>
              </a:rPr>
              <a:t>10 </a:t>
            </a:r>
            <a:r>
              <a:rPr lang="es-CO" sz="2800" dirty="0">
                <a:solidFill>
                  <a:srgbClr val="00CC00"/>
                </a:solidFill>
              </a:rPr>
              <a:t>Al hombre que cause divisiones, después de una y otra amonestación </a:t>
            </a:r>
            <a:r>
              <a:rPr lang="es-CO" sz="2800" b="1" i="1" u="sng" dirty="0">
                <a:solidFill>
                  <a:srgbClr val="00CC00"/>
                </a:solidFill>
              </a:rPr>
              <a:t>deséchalo</a:t>
            </a:r>
            <a:r>
              <a:rPr lang="es-CO" sz="2800" dirty="0">
                <a:solidFill>
                  <a:srgbClr val="00CC00"/>
                </a:solidFill>
              </a:rPr>
              <a:t>,</a:t>
            </a:r>
            <a:r>
              <a:rPr lang="es-CO" sz="2800" b="1" baseline="30000" dirty="0">
                <a:solidFill>
                  <a:srgbClr val="00CC00"/>
                </a:solidFill>
              </a:rPr>
              <a:t> 11 </a:t>
            </a:r>
            <a:r>
              <a:rPr lang="es-CO" sz="2800" dirty="0">
                <a:solidFill>
                  <a:srgbClr val="00CC00"/>
                </a:solidFill>
              </a:rPr>
              <a:t>sabiendo que el tal se ha pervertido, y peca y está condenado por su propio juicio</a:t>
            </a:r>
            <a:r>
              <a:rPr lang="es-CO" sz="2800" dirty="0" smtClean="0">
                <a:solidFill>
                  <a:srgbClr val="00CC00"/>
                </a:solidFill>
              </a:rPr>
              <a:t>.</a:t>
            </a:r>
            <a:r>
              <a:rPr lang="es-CO" sz="2800" dirty="0" smtClean="0"/>
              <a:t>» y aquellos que no andaban conforme a la voluntad de Dios y que luego de muchas amonestaciones no regresara a Dios el tal debía ser desechado, para que la iglesia no estuviera en tela de juicio a causa de los pecados.</a:t>
            </a:r>
            <a:endParaRPr lang="es-CO" sz="2800" dirty="0"/>
          </a:p>
        </p:txBody>
      </p:sp>
    </p:spTree>
    <p:extLst>
      <p:ext uri="{BB962C8B-B14F-4D97-AF65-F5344CB8AC3E}">
        <p14:creationId xmlns:p14="http://schemas.microsoft.com/office/powerpoint/2010/main" val="330278530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2524869"/>
            <a:ext cx="7772400" cy="2200275"/>
          </a:xfrm>
        </p:spPr>
        <p:txBody>
          <a:bodyPr/>
          <a:lstStyle/>
          <a:p>
            <a:r>
              <a:rPr lang="es-CO" b="1" dirty="0" smtClean="0"/>
              <a:t>Dios les Bendiga</a:t>
            </a:r>
            <a:endParaRPr lang="es-CO" b="1" dirty="0"/>
          </a:p>
        </p:txBody>
      </p:sp>
      <p:sp>
        <p:nvSpPr>
          <p:cNvPr id="3" name="2 Marcador de texto"/>
          <p:cNvSpPr>
            <a:spLocks noGrp="1"/>
          </p:cNvSpPr>
          <p:nvPr>
            <p:ph type="body" idx="1"/>
          </p:nvPr>
        </p:nvSpPr>
        <p:spPr>
          <a:xfrm>
            <a:off x="722313" y="4593109"/>
            <a:ext cx="7772400" cy="1500187"/>
          </a:xfrm>
        </p:spPr>
        <p:txBody>
          <a:bodyPr/>
          <a:lstStyle/>
          <a:p>
            <a:r>
              <a:rPr lang="es-CO" dirty="0" smtClean="0"/>
              <a:t>Saludos y Gracias</a:t>
            </a:r>
            <a:endParaRPr lang="es-CO" dirty="0"/>
          </a:p>
        </p:txBody>
      </p:sp>
    </p:spTree>
    <p:extLst>
      <p:ext uri="{BB962C8B-B14F-4D97-AF65-F5344CB8AC3E}">
        <p14:creationId xmlns:p14="http://schemas.microsoft.com/office/powerpoint/2010/main" val="358579417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56</TotalTime>
  <Words>929</Words>
  <Application>Microsoft Office PowerPoint</Application>
  <PresentationFormat>Presentación en pantalla (4:3)</PresentationFormat>
  <Paragraphs>20</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Claridad</vt:lpstr>
      <vt:lpstr>Encargos a Tito</vt:lpstr>
      <vt:lpstr>Introducción</vt:lpstr>
      <vt:lpstr>Responsabilidades en Creta</vt:lpstr>
      <vt:lpstr>Confirmar la buena voluntad del Señor </vt:lpstr>
      <vt:lpstr>Hablar, exhortar, reprender.</vt:lpstr>
      <vt:lpstr>Recuérdales… Tito 3:1-9</vt:lpstr>
      <vt:lpstr>Recuérdales… Tito 3:1-9</vt:lpstr>
      <vt:lpstr>Dios les Bendiga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Encargos a Tito</dc:title>
  <dc:creator>USUARIO</dc:creator>
  <cp:lastModifiedBy>MACHADO</cp:lastModifiedBy>
  <cp:revision>13</cp:revision>
  <dcterms:created xsi:type="dcterms:W3CDTF">2012-12-31T22:12:05Z</dcterms:created>
  <dcterms:modified xsi:type="dcterms:W3CDTF">2013-01-01T00:18:20Z</dcterms:modified>
</cp:coreProperties>
</file>