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3839172450"/>
      </p:ext>
    </p:extLst>
  </p:cSld>
  <p:clrMapOvr>
    <a:overrideClrMapping bg1="dk1" tx1="lt1" bg2="dk2" tx2="lt2" accent1="accent1" accent2="accent2" accent3="accent3" accent4="accent4" accent5="accent5" accent6="accent6" hlink="hlink" folHlink="folHlink"/>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2952260429"/>
      </p:ext>
    </p:extLst>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2877110917"/>
      </p:ext>
    </p:extLst>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3875221631"/>
      </p:ext>
    </p:extLst>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3753025973"/>
      </p:ext>
    </p:extLst>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052737"/>
            <a:ext cx="4038600" cy="56208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052737"/>
            <a:ext cx="4038600" cy="56208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1190886615"/>
      </p:ext>
    </p:extLst>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6183" y="9890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700808"/>
            <a:ext cx="4040188" cy="49685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5" name="4 Marcador de texto"/>
          <p:cNvSpPr>
            <a:spLocks noGrp="1"/>
          </p:cNvSpPr>
          <p:nvPr>
            <p:ph type="body" sz="quarter" idx="3"/>
          </p:nvPr>
        </p:nvSpPr>
        <p:spPr>
          <a:xfrm>
            <a:off x="4644008" y="9890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1700808"/>
            <a:ext cx="4041775" cy="49685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7" name="6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2664449772"/>
      </p:ext>
    </p:extLst>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2065687677"/>
      </p:ext>
    </p:extLst>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1532360855"/>
      </p:ext>
    </p:extLst>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3430113699"/>
      </p:ext>
    </p:extLst>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35DAF-8F6E-4030-BF6E-EE4165CC2837}"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25347B-24BA-4615-9BF8-3A5BFC991B8A}" type="slidenum">
              <a:rPr lang="es-CO" smtClean="0"/>
              <a:t>‹Nº›</a:t>
            </a:fld>
            <a:endParaRPr lang="es-CO"/>
          </a:p>
        </p:txBody>
      </p:sp>
    </p:spTree>
    <p:extLst>
      <p:ext uri="{BB962C8B-B14F-4D97-AF65-F5344CB8AC3E}">
        <p14:creationId xmlns:p14="http://schemas.microsoft.com/office/powerpoint/2010/main" val="1060767667"/>
      </p:ext>
    </p:extLst>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634082"/>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052736"/>
            <a:ext cx="8229600" cy="5688632"/>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35DAF-8F6E-4030-BF6E-EE4165CC2837}" type="datetimeFigureOut">
              <a:rPr lang="es-CO" smtClean="0"/>
              <a:t>31/12/2012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347B-24BA-4615-9BF8-3A5BFC991B8A}" type="slidenum">
              <a:rPr lang="es-CO" smtClean="0"/>
              <a:t>‹Nº›</a:t>
            </a:fld>
            <a:endParaRPr lang="es-CO"/>
          </a:p>
        </p:txBody>
      </p:sp>
    </p:spTree>
    <p:extLst>
      <p:ext uri="{BB962C8B-B14F-4D97-AF65-F5344CB8AC3E}">
        <p14:creationId xmlns:p14="http://schemas.microsoft.com/office/powerpoint/2010/main" val="81427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d"/>
  </p:transition>
  <p:txStyles>
    <p:titleStyle>
      <a:lvl1pPr algn="ctr" defTabSz="914400" rtl="0" eaLnBrk="1" latinLnBrk="0" hangingPunct="1">
        <a:spcBef>
          <a:spcPct val="0"/>
        </a:spcBef>
        <a:buNone/>
        <a:defRPr sz="4400" b="1" kern="1200">
          <a:solidFill>
            <a:srgbClr val="C00000"/>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r"/>
            <a:r>
              <a:rPr lang="es-CO" dirty="0" smtClean="0"/>
              <a:t>¿Estas Preparado para encontrarte con Dios?</a:t>
            </a:r>
            <a:endParaRPr lang="es-CO" dirty="0"/>
          </a:p>
        </p:txBody>
      </p:sp>
      <p:sp>
        <p:nvSpPr>
          <p:cNvPr id="3" name="2 Subtítulo"/>
          <p:cNvSpPr>
            <a:spLocks noGrp="1"/>
          </p:cNvSpPr>
          <p:nvPr>
            <p:ph type="subTitle" idx="1"/>
          </p:nvPr>
        </p:nvSpPr>
        <p:spPr>
          <a:xfrm>
            <a:off x="1443608" y="3620616"/>
            <a:ext cx="6944816" cy="1752600"/>
          </a:xfrm>
        </p:spPr>
        <p:txBody>
          <a:bodyPr/>
          <a:lstStyle/>
          <a:p>
            <a:pPr algn="r"/>
            <a:r>
              <a:rPr lang="es-CO" b="1" dirty="0" smtClean="0">
                <a:ln>
                  <a:solidFill>
                    <a:srgbClr val="FFFF00"/>
                  </a:solidFill>
                </a:ln>
                <a:solidFill>
                  <a:srgbClr val="002060"/>
                </a:solidFill>
                <a:effectLst>
                  <a:glow rad="228600">
                    <a:schemeClr val="accent3">
                      <a:satMod val="175000"/>
                      <a:alpha val="40000"/>
                    </a:schemeClr>
                  </a:glow>
                </a:effectLst>
                <a:latin typeface="Matura MT Script Capitals" pitchFamily="66" charset="0"/>
              </a:rPr>
              <a:t>Creciendo en el Evangelio</a:t>
            </a:r>
            <a:endParaRPr lang="es-CO" b="1" dirty="0">
              <a:ln>
                <a:solidFill>
                  <a:srgbClr val="FFFF00"/>
                </a:solidFill>
              </a:ln>
              <a:solidFill>
                <a:srgbClr val="002060"/>
              </a:solidFill>
              <a:effectLst>
                <a:glow rad="228600">
                  <a:schemeClr val="accent3">
                    <a:satMod val="175000"/>
                    <a:alpha val="40000"/>
                  </a:schemeClr>
                </a:glow>
              </a:effectLst>
              <a:latin typeface="Matura MT Script Capitals" pitchFamily="66" charset="0"/>
            </a:endParaRPr>
          </a:p>
        </p:txBody>
      </p:sp>
    </p:spTree>
    <p:extLst>
      <p:ext uri="{BB962C8B-B14F-4D97-AF65-F5344CB8AC3E}">
        <p14:creationId xmlns:p14="http://schemas.microsoft.com/office/powerpoint/2010/main" val="3515413680"/>
      </p:ext>
    </p:extLst>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Diligencia</a:t>
            </a:r>
            <a:endParaRPr lang="es-CO" dirty="0"/>
          </a:p>
        </p:txBody>
      </p:sp>
      <p:sp>
        <p:nvSpPr>
          <p:cNvPr id="3" name="2 Marcador de contenido"/>
          <p:cNvSpPr>
            <a:spLocks noGrp="1"/>
          </p:cNvSpPr>
          <p:nvPr>
            <p:ph idx="1"/>
          </p:nvPr>
        </p:nvSpPr>
        <p:spPr>
          <a:xfrm>
            <a:off x="457200" y="1052736"/>
            <a:ext cx="8219256" cy="3816424"/>
          </a:xfrm>
        </p:spPr>
        <p:txBody>
          <a:bodyPr>
            <a:normAutofit fontScale="77500" lnSpcReduction="20000"/>
          </a:bodyPr>
          <a:lstStyle/>
          <a:p>
            <a:pPr marL="0" indent="0" algn="just">
              <a:buNone/>
            </a:pPr>
            <a:r>
              <a:rPr lang="es-CO" b="1" baseline="30000" dirty="0" smtClean="0">
                <a:solidFill>
                  <a:srgbClr val="0000CC"/>
                </a:solidFill>
              </a:rPr>
              <a:t>Lucas 15: 8 «</a:t>
            </a:r>
            <a:r>
              <a:rPr lang="es-CO" dirty="0" smtClean="0">
                <a:solidFill>
                  <a:srgbClr val="C00000"/>
                </a:solidFill>
              </a:rPr>
              <a:t>¿O </a:t>
            </a:r>
            <a:r>
              <a:rPr lang="es-CO" dirty="0">
                <a:solidFill>
                  <a:srgbClr val="C00000"/>
                </a:solidFill>
              </a:rPr>
              <a:t>qué mujer que tiene diez dracmas, si pierde una dracma, no enciende la lámpara, y barre la casa, y </a:t>
            </a:r>
            <a:r>
              <a:rPr lang="es-CO" b="1" i="1" u="sng" dirty="0">
                <a:solidFill>
                  <a:srgbClr val="C00000"/>
                </a:solidFill>
              </a:rPr>
              <a:t>busca con diligencia hasta encontrarla</a:t>
            </a:r>
            <a:r>
              <a:rPr lang="es-CO" dirty="0">
                <a:solidFill>
                  <a:srgbClr val="C00000"/>
                </a:solidFill>
              </a:rPr>
              <a:t>?</a:t>
            </a:r>
            <a:r>
              <a:rPr lang="es-CO" b="1" baseline="30000" dirty="0">
                <a:solidFill>
                  <a:srgbClr val="C00000"/>
                </a:solidFill>
              </a:rPr>
              <a:t> </a:t>
            </a:r>
            <a:r>
              <a:rPr lang="es-CO" b="1" baseline="30000" dirty="0">
                <a:solidFill>
                  <a:srgbClr val="0000CC"/>
                </a:solidFill>
              </a:rPr>
              <a:t>9 </a:t>
            </a:r>
            <a:r>
              <a:rPr lang="es-CO" dirty="0">
                <a:solidFill>
                  <a:srgbClr val="C00000"/>
                </a:solidFill>
              </a:rPr>
              <a:t>Y cuando la encuentra, reúne a sus amigas y vecinas, diciendo: Gozaos conmigo, porque he encontrado la dracma que había perdido.</a:t>
            </a:r>
            <a:r>
              <a:rPr lang="es-CO" b="1" baseline="30000" dirty="0">
                <a:solidFill>
                  <a:srgbClr val="C00000"/>
                </a:solidFill>
              </a:rPr>
              <a:t> 10 </a:t>
            </a:r>
            <a:r>
              <a:rPr lang="es-CO" dirty="0">
                <a:solidFill>
                  <a:srgbClr val="C00000"/>
                </a:solidFill>
              </a:rPr>
              <a:t>Así os digo que hay gozo delante de los ángeles de Dios por un pecador que se arrepiente</a:t>
            </a:r>
            <a:r>
              <a:rPr lang="es-CO" dirty="0" smtClean="0">
                <a:solidFill>
                  <a:srgbClr val="C00000"/>
                </a:solidFill>
              </a:rPr>
              <a:t>.» </a:t>
            </a:r>
            <a:r>
              <a:rPr lang="es-CO" dirty="0" smtClean="0"/>
              <a:t>La diligencia es necesaria para encontrar el camino correcto que conduce al cielo, al lado de Dios. </a:t>
            </a:r>
            <a:r>
              <a:rPr lang="es-CO" b="1" dirty="0" smtClean="0">
                <a:solidFill>
                  <a:srgbClr val="0000CC"/>
                </a:solidFill>
              </a:rPr>
              <a:t>Romanos 12:11</a:t>
            </a:r>
            <a:r>
              <a:rPr lang="es-CO" dirty="0" smtClean="0"/>
              <a:t> «</a:t>
            </a:r>
            <a:r>
              <a:rPr lang="es-CO" dirty="0">
                <a:solidFill>
                  <a:srgbClr val="C00000"/>
                </a:solidFill>
              </a:rPr>
              <a:t>En lo que requiere </a:t>
            </a:r>
            <a:r>
              <a:rPr lang="es-CO" b="1" i="1" u="sng" dirty="0">
                <a:solidFill>
                  <a:srgbClr val="C00000"/>
                </a:solidFill>
              </a:rPr>
              <a:t>diligencia</a:t>
            </a:r>
            <a:r>
              <a:rPr lang="es-CO" dirty="0">
                <a:solidFill>
                  <a:srgbClr val="C00000"/>
                </a:solidFill>
              </a:rPr>
              <a:t>, no perezosos; </a:t>
            </a:r>
            <a:r>
              <a:rPr lang="es-CO" b="1" i="1" u="sng" dirty="0">
                <a:solidFill>
                  <a:srgbClr val="C00000"/>
                </a:solidFill>
              </a:rPr>
              <a:t>fervientes en espíritu</a:t>
            </a:r>
            <a:r>
              <a:rPr lang="es-CO" dirty="0">
                <a:solidFill>
                  <a:srgbClr val="C00000"/>
                </a:solidFill>
              </a:rPr>
              <a:t>, sirviendo al Señor</a:t>
            </a:r>
            <a:r>
              <a:rPr lang="es-CO" dirty="0" smtClean="0">
                <a:solidFill>
                  <a:srgbClr val="C00000"/>
                </a:solidFill>
              </a:rPr>
              <a:t>;</a:t>
            </a:r>
            <a:r>
              <a:rPr lang="es-CO" dirty="0" smtClean="0"/>
              <a:t>»</a:t>
            </a:r>
            <a:r>
              <a:rPr lang="es-CO" dirty="0">
                <a:solidFill>
                  <a:srgbClr val="C00000"/>
                </a:solidFill>
              </a:rPr>
              <a:t> </a:t>
            </a:r>
            <a:r>
              <a:rPr lang="es-CO" dirty="0" smtClean="0"/>
              <a:t>El estudio de la palabra, la predicación, la aceptación, la obediencia, todo el servicio delante de Dios es demandado que se haga con diligencia, no perezosos.</a:t>
            </a:r>
            <a:endParaRPr lang="es-CO" dirty="0">
              <a:solidFill>
                <a:srgbClr val="C00000"/>
              </a:solidFill>
            </a:endParaRPr>
          </a:p>
          <a:p>
            <a:pPr algn="just"/>
            <a:endParaRPr lang="es-CO" dirty="0"/>
          </a:p>
        </p:txBody>
      </p:sp>
      <p:sp>
        <p:nvSpPr>
          <p:cNvPr id="5" name="4 CuadroTexto"/>
          <p:cNvSpPr txBox="1"/>
          <p:nvPr/>
        </p:nvSpPr>
        <p:spPr>
          <a:xfrm>
            <a:off x="539552" y="4941168"/>
            <a:ext cx="8064896" cy="1384995"/>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sz="2800" b="1" dirty="0" smtClean="0">
                <a:solidFill>
                  <a:srgbClr val="0000CC"/>
                </a:solidFill>
              </a:rPr>
              <a:t>2 Timoteo 2:15 </a:t>
            </a:r>
            <a:r>
              <a:rPr lang="es-CO" sz="2800" dirty="0" smtClean="0"/>
              <a:t>«</a:t>
            </a:r>
            <a:r>
              <a:rPr lang="es-CO" sz="2800" dirty="0"/>
              <a:t>Procura con diligencia presentarte a Dios aprobado, como obrero que no tiene de qué avergonzarse, que usa bien la palabra de verdad</a:t>
            </a:r>
          </a:p>
        </p:txBody>
      </p:sp>
    </p:spTree>
    <p:extLst>
      <p:ext uri="{BB962C8B-B14F-4D97-AF65-F5344CB8AC3E}">
        <p14:creationId xmlns:p14="http://schemas.microsoft.com/office/powerpoint/2010/main" val="209994647"/>
      </p:ext>
    </p:extLst>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5218641"/>
            <a:ext cx="182357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CO" b="1" dirty="0" smtClean="0">
                <a:solidFill>
                  <a:schemeClr val="bg1"/>
                </a:solidFill>
              </a:rPr>
              <a:t>2 Timoteo 2:15</a:t>
            </a:r>
            <a:endParaRPr lang="es-CO" dirty="0">
              <a:solidFill>
                <a:schemeClr val="bg1"/>
              </a:solidFill>
            </a:endParaRPr>
          </a:p>
        </p:txBody>
      </p:sp>
      <p:sp>
        <p:nvSpPr>
          <p:cNvPr id="3" name="2 CuadroTexto"/>
          <p:cNvSpPr txBox="1"/>
          <p:nvPr/>
        </p:nvSpPr>
        <p:spPr>
          <a:xfrm>
            <a:off x="3299226" y="5230148"/>
            <a:ext cx="1728192" cy="369332"/>
          </a:xfrm>
          <a:prstGeom prst="rect">
            <a:avLst/>
          </a:prstGeom>
          <a:noFill/>
        </p:spPr>
        <p:txBody>
          <a:bodyPr wrap="square" rtlCol="0">
            <a:spAutoFit/>
          </a:bodyPr>
          <a:lstStyle/>
          <a:p>
            <a:r>
              <a:rPr lang="es-CO" dirty="0" smtClean="0"/>
              <a:t>Diligencia</a:t>
            </a:r>
            <a:endParaRPr lang="es-CO" dirty="0"/>
          </a:p>
        </p:txBody>
      </p:sp>
      <p:sp>
        <p:nvSpPr>
          <p:cNvPr id="4" name="3 CuadroTexto"/>
          <p:cNvSpPr txBox="1"/>
          <p:nvPr/>
        </p:nvSpPr>
        <p:spPr>
          <a:xfrm>
            <a:off x="1907704" y="4797152"/>
            <a:ext cx="182357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b="1" dirty="0" smtClean="0">
                <a:solidFill>
                  <a:schemeClr val="bg1"/>
                </a:solidFill>
              </a:rPr>
              <a:t>Hebreos 11:1</a:t>
            </a:r>
            <a:endParaRPr lang="es-CO" dirty="0">
              <a:solidFill>
                <a:schemeClr val="bg1"/>
              </a:solidFill>
            </a:endParaRPr>
          </a:p>
        </p:txBody>
      </p:sp>
      <p:sp>
        <p:nvSpPr>
          <p:cNvPr id="5" name="4 CuadroTexto"/>
          <p:cNvSpPr txBox="1"/>
          <p:nvPr/>
        </p:nvSpPr>
        <p:spPr>
          <a:xfrm>
            <a:off x="3803282" y="4808659"/>
            <a:ext cx="1728192" cy="369332"/>
          </a:xfrm>
          <a:prstGeom prst="rect">
            <a:avLst/>
          </a:prstGeom>
          <a:noFill/>
        </p:spPr>
        <p:txBody>
          <a:bodyPr wrap="square" rtlCol="0">
            <a:spAutoFit/>
          </a:bodyPr>
          <a:lstStyle/>
          <a:p>
            <a:r>
              <a:rPr lang="es-CO" dirty="0" smtClean="0"/>
              <a:t>Fe</a:t>
            </a:r>
            <a:endParaRPr lang="es-CO" dirty="0"/>
          </a:p>
        </p:txBody>
      </p:sp>
      <p:sp>
        <p:nvSpPr>
          <p:cNvPr id="6" name="5 CuadroTexto"/>
          <p:cNvSpPr txBox="1"/>
          <p:nvPr/>
        </p:nvSpPr>
        <p:spPr>
          <a:xfrm>
            <a:off x="2411760" y="4365104"/>
            <a:ext cx="182357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CO" b="1" dirty="0" smtClean="0">
                <a:solidFill>
                  <a:schemeClr val="bg1"/>
                </a:solidFill>
              </a:rPr>
              <a:t>1 Pedro 2:9</a:t>
            </a:r>
            <a:endParaRPr lang="es-CO" dirty="0">
              <a:solidFill>
                <a:schemeClr val="bg1"/>
              </a:solidFill>
            </a:endParaRPr>
          </a:p>
        </p:txBody>
      </p:sp>
      <p:sp>
        <p:nvSpPr>
          <p:cNvPr id="7" name="6 CuadroTexto"/>
          <p:cNvSpPr txBox="1"/>
          <p:nvPr/>
        </p:nvSpPr>
        <p:spPr>
          <a:xfrm>
            <a:off x="4307338" y="4376611"/>
            <a:ext cx="1728192" cy="369332"/>
          </a:xfrm>
          <a:prstGeom prst="rect">
            <a:avLst/>
          </a:prstGeom>
          <a:noFill/>
        </p:spPr>
        <p:txBody>
          <a:bodyPr wrap="square" rtlCol="0">
            <a:spAutoFit/>
          </a:bodyPr>
          <a:lstStyle/>
          <a:p>
            <a:r>
              <a:rPr lang="es-CO" dirty="0" smtClean="0"/>
              <a:t>Virtud</a:t>
            </a:r>
            <a:endParaRPr lang="es-CO" dirty="0"/>
          </a:p>
        </p:txBody>
      </p:sp>
      <p:sp>
        <p:nvSpPr>
          <p:cNvPr id="8" name="7 CuadroTexto"/>
          <p:cNvSpPr txBox="1"/>
          <p:nvPr/>
        </p:nvSpPr>
        <p:spPr>
          <a:xfrm>
            <a:off x="2915816" y="3933056"/>
            <a:ext cx="182357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CO" b="1" dirty="0" smtClean="0">
                <a:solidFill>
                  <a:schemeClr val="bg1"/>
                </a:solidFill>
              </a:rPr>
              <a:t>Romanos 15:14</a:t>
            </a:r>
            <a:endParaRPr lang="es-CO" dirty="0">
              <a:solidFill>
                <a:schemeClr val="bg1"/>
              </a:solidFill>
            </a:endParaRPr>
          </a:p>
        </p:txBody>
      </p:sp>
      <p:sp>
        <p:nvSpPr>
          <p:cNvPr id="9" name="8 CuadroTexto"/>
          <p:cNvSpPr txBox="1"/>
          <p:nvPr/>
        </p:nvSpPr>
        <p:spPr>
          <a:xfrm>
            <a:off x="4811394" y="3944563"/>
            <a:ext cx="1728192" cy="369332"/>
          </a:xfrm>
          <a:prstGeom prst="rect">
            <a:avLst/>
          </a:prstGeom>
          <a:noFill/>
        </p:spPr>
        <p:txBody>
          <a:bodyPr wrap="square" rtlCol="0">
            <a:spAutoFit/>
          </a:bodyPr>
          <a:lstStyle/>
          <a:p>
            <a:r>
              <a:rPr lang="es-CO" dirty="0" smtClean="0"/>
              <a:t>Conocimiento</a:t>
            </a:r>
            <a:endParaRPr lang="es-CO" dirty="0"/>
          </a:p>
        </p:txBody>
      </p:sp>
      <p:sp>
        <p:nvSpPr>
          <p:cNvPr id="10" name="9 CuadroTexto"/>
          <p:cNvSpPr txBox="1"/>
          <p:nvPr/>
        </p:nvSpPr>
        <p:spPr>
          <a:xfrm>
            <a:off x="3419872" y="3501008"/>
            <a:ext cx="182357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CO" b="1" dirty="0" smtClean="0">
                <a:solidFill>
                  <a:schemeClr val="bg1"/>
                </a:solidFill>
              </a:rPr>
              <a:t>2 Timoteo 1:7</a:t>
            </a:r>
            <a:endParaRPr lang="es-CO" dirty="0">
              <a:solidFill>
                <a:schemeClr val="bg1"/>
              </a:solidFill>
            </a:endParaRPr>
          </a:p>
        </p:txBody>
      </p:sp>
      <p:sp>
        <p:nvSpPr>
          <p:cNvPr id="11" name="10 CuadroTexto"/>
          <p:cNvSpPr txBox="1"/>
          <p:nvPr/>
        </p:nvSpPr>
        <p:spPr>
          <a:xfrm>
            <a:off x="5315450" y="3512515"/>
            <a:ext cx="2448272" cy="369332"/>
          </a:xfrm>
          <a:prstGeom prst="rect">
            <a:avLst/>
          </a:prstGeom>
          <a:noFill/>
        </p:spPr>
        <p:txBody>
          <a:bodyPr wrap="square" rtlCol="0">
            <a:spAutoFit/>
          </a:bodyPr>
          <a:lstStyle/>
          <a:p>
            <a:r>
              <a:rPr lang="es-CO" dirty="0" smtClean="0"/>
              <a:t>Dominio Propio</a:t>
            </a:r>
            <a:endParaRPr lang="es-CO" dirty="0"/>
          </a:p>
        </p:txBody>
      </p:sp>
      <p:sp>
        <p:nvSpPr>
          <p:cNvPr id="12" name="11 CuadroTexto"/>
          <p:cNvSpPr txBox="1"/>
          <p:nvPr/>
        </p:nvSpPr>
        <p:spPr>
          <a:xfrm>
            <a:off x="3923928" y="3068960"/>
            <a:ext cx="1823570"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CO" b="1" dirty="0" smtClean="0">
                <a:solidFill>
                  <a:schemeClr val="bg1"/>
                </a:solidFill>
              </a:rPr>
              <a:t>Romanos 5:3</a:t>
            </a:r>
            <a:endParaRPr lang="es-CO" b="1" dirty="0">
              <a:solidFill>
                <a:schemeClr val="bg1"/>
              </a:solidFill>
            </a:endParaRPr>
          </a:p>
        </p:txBody>
      </p:sp>
      <p:sp>
        <p:nvSpPr>
          <p:cNvPr id="13" name="12 CuadroTexto"/>
          <p:cNvSpPr txBox="1"/>
          <p:nvPr/>
        </p:nvSpPr>
        <p:spPr>
          <a:xfrm>
            <a:off x="5819506" y="3080467"/>
            <a:ext cx="1728192" cy="369332"/>
          </a:xfrm>
          <a:prstGeom prst="rect">
            <a:avLst/>
          </a:prstGeom>
          <a:noFill/>
        </p:spPr>
        <p:txBody>
          <a:bodyPr wrap="square" rtlCol="0">
            <a:spAutoFit/>
          </a:bodyPr>
          <a:lstStyle/>
          <a:p>
            <a:r>
              <a:rPr lang="es-CO" dirty="0" smtClean="0"/>
              <a:t>Paciencia</a:t>
            </a:r>
            <a:endParaRPr lang="es-CO" dirty="0"/>
          </a:p>
        </p:txBody>
      </p:sp>
      <p:sp>
        <p:nvSpPr>
          <p:cNvPr id="14" name="13 CuadroTexto"/>
          <p:cNvSpPr txBox="1"/>
          <p:nvPr/>
        </p:nvSpPr>
        <p:spPr>
          <a:xfrm>
            <a:off x="4427984" y="2636912"/>
            <a:ext cx="182357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CO" b="1" dirty="0" smtClean="0">
                <a:solidFill>
                  <a:schemeClr val="bg1"/>
                </a:solidFill>
              </a:rPr>
              <a:t>1 Timoteo 2:2</a:t>
            </a:r>
            <a:endParaRPr lang="es-CO" b="1" dirty="0">
              <a:solidFill>
                <a:schemeClr val="bg1"/>
              </a:solidFill>
            </a:endParaRPr>
          </a:p>
        </p:txBody>
      </p:sp>
      <p:sp>
        <p:nvSpPr>
          <p:cNvPr id="15" name="14 CuadroTexto"/>
          <p:cNvSpPr txBox="1"/>
          <p:nvPr/>
        </p:nvSpPr>
        <p:spPr>
          <a:xfrm>
            <a:off x="6323562" y="2648419"/>
            <a:ext cx="1728192" cy="369332"/>
          </a:xfrm>
          <a:prstGeom prst="rect">
            <a:avLst/>
          </a:prstGeom>
          <a:noFill/>
        </p:spPr>
        <p:txBody>
          <a:bodyPr wrap="square" rtlCol="0">
            <a:spAutoFit/>
          </a:bodyPr>
          <a:lstStyle/>
          <a:p>
            <a:r>
              <a:rPr lang="es-CO" dirty="0" smtClean="0"/>
              <a:t>Piedad</a:t>
            </a:r>
            <a:endParaRPr lang="es-CO" dirty="0"/>
          </a:p>
        </p:txBody>
      </p:sp>
      <p:sp>
        <p:nvSpPr>
          <p:cNvPr id="16" name="15 CuadroTexto"/>
          <p:cNvSpPr txBox="1"/>
          <p:nvPr/>
        </p:nvSpPr>
        <p:spPr>
          <a:xfrm>
            <a:off x="4955410" y="2204864"/>
            <a:ext cx="182357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CO" b="1" dirty="0" smtClean="0">
                <a:solidFill>
                  <a:schemeClr val="bg1"/>
                </a:solidFill>
              </a:rPr>
              <a:t>Mateo 22:39</a:t>
            </a:r>
            <a:endParaRPr lang="es-CO" b="1" dirty="0">
              <a:solidFill>
                <a:schemeClr val="bg1"/>
              </a:solidFill>
            </a:endParaRPr>
          </a:p>
        </p:txBody>
      </p:sp>
      <p:sp>
        <p:nvSpPr>
          <p:cNvPr id="17" name="16 CuadroTexto"/>
          <p:cNvSpPr txBox="1"/>
          <p:nvPr/>
        </p:nvSpPr>
        <p:spPr>
          <a:xfrm>
            <a:off x="6850988" y="2216371"/>
            <a:ext cx="2016224" cy="369332"/>
          </a:xfrm>
          <a:prstGeom prst="rect">
            <a:avLst/>
          </a:prstGeom>
          <a:noFill/>
        </p:spPr>
        <p:txBody>
          <a:bodyPr wrap="square" rtlCol="0">
            <a:spAutoFit/>
          </a:bodyPr>
          <a:lstStyle/>
          <a:p>
            <a:r>
              <a:rPr lang="es-CO" dirty="0" smtClean="0"/>
              <a:t>Afecto Fraternal</a:t>
            </a:r>
            <a:endParaRPr lang="es-CO" dirty="0"/>
          </a:p>
        </p:txBody>
      </p:sp>
      <p:sp>
        <p:nvSpPr>
          <p:cNvPr id="18" name="17 CuadroTexto"/>
          <p:cNvSpPr txBox="1"/>
          <p:nvPr/>
        </p:nvSpPr>
        <p:spPr>
          <a:xfrm>
            <a:off x="5436096" y="1772816"/>
            <a:ext cx="1823570" cy="338554"/>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600" b="1" dirty="0" smtClean="0">
                <a:solidFill>
                  <a:schemeClr val="bg1"/>
                </a:solidFill>
              </a:rPr>
              <a:t>1 Corintios 13:1-8</a:t>
            </a:r>
            <a:endParaRPr lang="es-CO" sz="1600" b="1" dirty="0">
              <a:solidFill>
                <a:schemeClr val="bg1"/>
              </a:solidFill>
            </a:endParaRPr>
          </a:p>
        </p:txBody>
      </p:sp>
      <p:sp>
        <p:nvSpPr>
          <p:cNvPr id="19" name="18 CuadroTexto"/>
          <p:cNvSpPr txBox="1"/>
          <p:nvPr/>
        </p:nvSpPr>
        <p:spPr>
          <a:xfrm>
            <a:off x="7331674" y="1784323"/>
            <a:ext cx="1728192" cy="369332"/>
          </a:xfrm>
          <a:prstGeom prst="rect">
            <a:avLst/>
          </a:prstGeom>
          <a:noFill/>
        </p:spPr>
        <p:txBody>
          <a:bodyPr wrap="square" rtlCol="0">
            <a:spAutoFit/>
          </a:bodyPr>
          <a:lstStyle/>
          <a:p>
            <a:r>
              <a:rPr lang="es-CO" dirty="0" smtClean="0"/>
              <a:t>Amor</a:t>
            </a:r>
            <a:endParaRPr lang="es-CO" dirty="0"/>
          </a:p>
        </p:txBody>
      </p:sp>
      <p:sp>
        <p:nvSpPr>
          <p:cNvPr id="20" name="19 Rectángulo redondeado"/>
          <p:cNvSpPr/>
          <p:nvPr/>
        </p:nvSpPr>
        <p:spPr>
          <a:xfrm>
            <a:off x="4146732" y="116632"/>
            <a:ext cx="4896544" cy="93610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Dios, Jesucristo, Cielo, Salvación Eterna, Ciudad Jerusalén del Cielo</a:t>
            </a:r>
            <a:endParaRPr lang="es-CO" dirty="0"/>
          </a:p>
        </p:txBody>
      </p:sp>
      <p:sp>
        <p:nvSpPr>
          <p:cNvPr id="21" name="20 Flecha arriba"/>
          <p:cNvSpPr/>
          <p:nvPr/>
        </p:nvSpPr>
        <p:spPr>
          <a:xfrm>
            <a:off x="6180495" y="1054087"/>
            <a:ext cx="839777" cy="468052"/>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O"/>
          </a:p>
        </p:txBody>
      </p:sp>
      <p:sp>
        <p:nvSpPr>
          <p:cNvPr id="22" name="21 Flecha derecha"/>
          <p:cNvSpPr/>
          <p:nvPr/>
        </p:nvSpPr>
        <p:spPr>
          <a:xfrm rot="19171528">
            <a:off x="566187" y="2989150"/>
            <a:ext cx="4942448" cy="71114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O" sz="1400" b="1" dirty="0" smtClean="0"/>
              <a:t>1 Corintios 9:24 «</a:t>
            </a:r>
            <a:r>
              <a:rPr lang="es-CO" sz="1400" b="1" dirty="0"/>
              <a:t>Corred de tal manera que lo obtengáis</a:t>
            </a:r>
            <a:r>
              <a:rPr lang="es-CO" sz="1400" b="1" dirty="0" smtClean="0"/>
              <a:t>.»</a:t>
            </a:r>
            <a:endParaRPr lang="es-CO" b="1" dirty="0"/>
          </a:p>
        </p:txBody>
      </p:sp>
      <p:sp>
        <p:nvSpPr>
          <p:cNvPr id="23" name="22 Rectángulo redondeado"/>
          <p:cNvSpPr/>
          <p:nvPr/>
        </p:nvSpPr>
        <p:spPr>
          <a:xfrm>
            <a:off x="4139952" y="6129300"/>
            <a:ext cx="4896544" cy="61206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Satanás, Hijos del Diablo, Perdición Eterna, Infierno</a:t>
            </a:r>
            <a:endParaRPr lang="es-CO" dirty="0"/>
          </a:p>
        </p:txBody>
      </p:sp>
      <p:sp>
        <p:nvSpPr>
          <p:cNvPr id="24" name="23 Flecha derecha"/>
          <p:cNvSpPr/>
          <p:nvPr/>
        </p:nvSpPr>
        <p:spPr>
          <a:xfrm>
            <a:off x="3446001" y="6157040"/>
            <a:ext cx="381600" cy="5292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a:p>
        </p:txBody>
      </p:sp>
      <p:sp>
        <p:nvSpPr>
          <p:cNvPr id="25" name="24 Esquina doblada"/>
          <p:cNvSpPr/>
          <p:nvPr/>
        </p:nvSpPr>
        <p:spPr>
          <a:xfrm>
            <a:off x="1308269" y="6201308"/>
            <a:ext cx="2015275" cy="46805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t>Mundo</a:t>
            </a:r>
            <a:endParaRPr lang="es-CO" sz="2800" b="1" dirty="0"/>
          </a:p>
        </p:txBody>
      </p:sp>
      <p:sp>
        <p:nvSpPr>
          <p:cNvPr id="26" name="25 Flecha arriba"/>
          <p:cNvSpPr/>
          <p:nvPr/>
        </p:nvSpPr>
        <p:spPr>
          <a:xfrm>
            <a:off x="1955867" y="5704803"/>
            <a:ext cx="528375" cy="38210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O"/>
          </a:p>
        </p:txBody>
      </p:sp>
      <p:pic>
        <p:nvPicPr>
          <p:cNvPr id="27" name="2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88" y="-67361"/>
            <a:ext cx="2480250" cy="3505654"/>
          </a:xfrm>
          <a:prstGeom prst="rect">
            <a:avLst/>
          </a:prstGeom>
        </p:spPr>
      </p:pic>
      <p:sp>
        <p:nvSpPr>
          <p:cNvPr id="28" name="27 CuadroTexto"/>
          <p:cNvSpPr txBox="1"/>
          <p:nvPr/>
        </p:nvSpPr>
        <p:spPr>
          <a:xfrm>
            <a:off x="1523346" y="1023725"/>
            <a:ext cx="2304255" cy="1169551"/>
          </a:xfrm>
          <a:prstGeom prst="rect">
            <a:avLst/>
          </a:prstGeom>
          <a:noFill/>
        </p:spPr>
        <p:txBody>
          <a:bodyPr wrap="square" rtlCol="0">
            <a:spAutoFit/>
          </a:bodyPr>
          <a:lstStyle/>
          <a:p>
            <a:pPr algn="just"/>
            <a:r>
              <a:rPr lang="es-CO" sz="1400" b="1" dirty="0" smtClean="0">
                <a:solidFill>
                  <a:srgbClr val="0000CC"/>
                </a:solidFill>
              </a:rPr>
              <a:t>1 Corintios 1: 18 </a:t>
            </a:r>
            <a:r>
              <a:rPr lang="es-CO" sz="1400" dirty="0" smtClean="0"/>
              <a:t>«</a:t>
            </a:r>
            <a:r>
              <a:rPr lang="es-CO" sz="1400" dirty="0"/>
              <a:t>Porque la palabra de la cruz es locura a los que se pierden; pero a los que se salvan, esto es, a nosotros, es poder de Dios</a:t>
            </a:r>
          </a:p>
        </p:txBody>
      </p:sp>
      <p:pic>
        <p:nvPicPr>
          <p:cNvPr id="30" name="2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248" y="4129229"/>
            <a:ext cx="2615952" cy="2615952"/>
          </a:xfrm>
          <a:prstGeom prst="rect">
            <a:avLst/>
          </a:prstGeom>
        </p:spPr>
      </p:pic>
      <p:pic>
        <p:nvPicPr>
          <p:cNvPr id="31" name="30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0019" y="3897003"/>
            <a:ext cx="2330954" cy="2384608"/>
          </a:xfrm>
          <a:prstGeom prst="rect">
            <a:avLst/>
          </a:prstGeom>
        </p:spPr>
      </p:pic>
      <p:sp>
        <p:nvSpPr>
          <p:cNvPr id="32" name="31 CuadroTexto"/>
          <p:cNvSpPr txBox="1"/>
          <p:nvPr/>
        </p:nvSpPr>
        <p:spPr>
          <a:xfrm>
            <a:off x="4715067" y="5157192"/>
            <a:ext cx="2304255" cy="738664"/>
          </a:xfrm>
          <a:prstGeom prst="rect">
            <a:avLst/>
          </a:prstGeom>
          <a:noFill/>
        </p:spPr>
        <p:txBody>
          <a:bodyPr wrap="square" rtlCol="0">
            <a:spAutoFit/>
          </a:bodyPr>
          <a:lstStyle/>
          <a:p>
            <a:pPr algn="just"/>
            <a:r>
              <a:rPr lang="es-CO" sz="1400" b="1" dirty="0" smtClean="0">
                <a:solidFill>
                  <a:srgbClr val="0000CC"/>
                </a:solidFill>
              </a:rPr>
              <a:t>Mateo 7:19 </a:t>
            </a:r>
            <a:r>
              <a:rPr lang="es-CO" sz="1400" dirty="0" smtClean="0"/>
              <a:t>«</a:t>
            </a:r>
            <a:r>
              <a:rPr lang="es-CO" sz="1400" dirty="0"/>
              <a:t>Todo árbol que no da buen fruto, es cortado y echado en el fuego</a:t>
            </a:r>
            <a:r>
              <a:rPr lang="es-CO" sz="1400" dirty="0" smtClean="0"/>
              <a:t>.»</a:t>
            </a:r>
            <a:endParaRPr lang="es-CO" sz="1400" dirty="0"/>
          </a:p>
        </p:txBody>
      </p:sp>
    </p:spTree>
    <p:extLst>
      <p:ext uri="{BB962C8B-B14F-4D97-AF65-F5344CB8AC3E}">
        <p14:creationId xmlns:p14="http://schemas.microsoft.com/office/powerpoint/2010/main" val="2233712840"/>
      </p:ext>
    </p:extLst>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dirty="0" smtClean="0"/>
              <a:t>Gracias</a:t>
            </a:r>
            <a:endParaRPr lang="es-CO" dirty="0"/>
          </a:p>
        </p:txBody>
      </p:sp>
    </p:spTree>
    <p:extLst>
      <p:ext uri="{BB962C8B-B14F-4D97-AF65-F5344CB8AC3E}">
        <p14:creationId xmlns:p14="http://schemas.microsoft.com/office/powerpoint/2010/main" val="2370122621"/>
      </p:ext>
    </p:extLst>
  </p:cSld>
  <p:clrMapOvr>
    <a:masterClrMapping/>
  </p:clrMapOvr>
  <p:transition spd="slow">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Introducción.</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s-CO" dirty="0" smtClean="0"/>
              <a:t>Hay temas muy importantes que plantean preguntas para los que de una forma u otra queremos llegar al cielo, pero realmente la pregunta que constantemente debemos vigilar es ¿Estamos preparados para encontrarnos con Dios?, si bien recordamos las palabras del apóstol Pablo, nos damos cuenta de que en el camino de nuestra vida esto debe ser notorio. Hechos 20:24 </a:t>
            </a:r>
            <a:r>
              <a:rPr lang="es-CO" dirty="0" smtClean="0">
                <a:solidFill>
                  <a:srgbClr val="C00000"/>
                </a:solidFill>
              </a:rPr>
              <a:t>«</a:t>
            </a:r>
            <a:r>
              <a:rPr lang="es-CO" dirty="0">
                <a:solidFill>
                  <a:srgbClr val="C00000"/>
                </a:solidFill>
              </a:rPr>
              <a:t>Pero de ninguna cosa hago caso, ni estimo preciosa mi vida para mí mismo, </a:t>
            </a:r>
            <a:r>
              <a:rPr lang="es-CO" b="1" i="1" u="sng" dirty="0">
                <a:solidFill>
                  <a:srgbClr val="C00000"/>
                </a:solidFill>
              </a:rPr>
              <a:t>con tal que acabe mi carrera con gozo, y el ministerio que recibí del Señor Jesús</a:t>
            </a:r>
            <a:r>
              <a:rPr lang="es-CO" dirty="0">
                <a:solidFill>
                  <a:srgbClr val="C00000"/>
                </a:solidFill>
              </a:rPr>
              <a:t>, para dar testimonio del evangelio de la gracia de </a:t>
            </a:r>
            <a:r>
              <a:rPr lang="es-CO" dirty="0" smtClean="0">
                <a:solidFill>
                  <a:srgbClr val="C00000"/>
                </a:solidFill>
              </a:rPr>
              <a:t>Dios»</a:t>
            </a:r>
            <a:endParaRPr lang="es-CO" dirty="0">
              <a:solidFill>
                <a:srgbClr val="C00000"/>
              </a:solidFill>
            </a:endParaRPr>
          </a:p>
        </p:txBody>
      </p:sp>
    </p:spTree>
    <p:extLst>
      <p:ext uri="{BB962C8B-B14F-4D97-AF65-F5344CB8AC3E}">
        <p14:creationId xmlns:p14="http://schemas.microsoft.com/office/powerpoint/2010/main" val="2737031174"/>
      </p:ext>
    </p:extLst>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Pasos «OIR»</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b="1" dirty="0" smtClean="0">
                <a:solidFill>
                  <a:srgbClr val="0000CC"/>
                </a:solidFill>
              </a:rPr>
              <a:t>Mateo 11:15 </a:t>
            </a:r>
            <a:r>
              <a:rPr lang="es-CO" dirty="0" smtClean="0"/>
              <a:t>«</a:t>
            </a:r>
            <a:r>
              <a:rPr lang="es-CO" dirty="0" smtClean="0">
                <a:solidFill>
                  <a:srgbClr val="C00000"/>
                </a:solidFill>
              </a:rPr>
              <a:t>El </a:t>
            </a:r>
            <a:r>
              <a:rPr lang="es-CO" dirty="0">
                <a:solidFill>
                  <a:srgbClr val="C00000"/>
                </a:solidFill>
              </a:rPr>
              <a:t>que tiene </a:t>
            </a:r>
            <a:r>
              <a:rPr lang="es-CO" b="1" i="1" u="sng" dirty="0">
                <a:solidFill>
                  <a:srgbClr val="C00000"/>
                </a:solidFill>
              </a:rPr>
              <a:t>oídos</a:t>
            </a:r>
            <a:r>
              <a:rPr lang="es-CO" dirty="0">
                <a:solidFill>
                  <a:srgbClr val="C00000"/>
                </a:solidFill>
              </a:rPr>
              <a:t> para </a:t>
            </a:r>
            <a:r>
              <a:rPr lang="es-CO" b="1" i="1" u="sng" dirty="0">
                <a:solidFill>
                  <a:srgbClr val="C00000"/>
                </a:solidFill>
              </a:rPr>
              <a:t>oír</a:t>
            </a:r>
            <a:r>
              <a:rPr lang="es-CO" dirty="0">
                <a:solidFill>
                  <a:srgbClr val="C00000"/>
                </a:solidFill>
              </a:rPr>
              <a:t>, oiga</a:t>
            </a:r>
            <a:r>
              <a:rPr lang="es-CO" dirty="0" smtClean="0">
                <a:solidFill>
                  <a:srgbClr val="C00000"/>
                </a:solidFill>
              </a:rPr>
              <a:t>.</a:t>
            </a:r>
            <a:r>
              <a:rPr lang="es-CO" dirty="0" smtClean="0"/>
              <a:t>» aquellos que hemos sido bendecidos de parte de Dios con la capacidad de oír el evangelio tenemos un gran privilegio y una gran promesa, para creer en la palabra de Dios.</a:t>
            </a:r>
          </a:p>
          <a:p>
            <a:pPr marL="0" indent="0" algn="just">
              <a:buNone/>
            </a:pPr>
            <a:r>
              <a:rPr lang="es-CO" b="1" dirty="0" smtClean="0">
                <a:solidFill>
                  <a:srgbClr val="0000CC"/>
                </a:solidFill>
              </a:rPr>
              <a:t>Romanos 10: 17 </a:t>
            </a:r>
            <a:r>
              <a:rPr lang="es-CO" dirty="0" smtClean="0"/>
              <a:t>«</a:t>
            </a:r>
            <a:r>
              <a:rPr lang="es-CO" dirty="0" smtClean="0">
                <a:solidFill>
                  <a:srgbClr val="C00000"/>
                </a:solidFill>
              </a:rPr>
              <a:t>Así </a:t>
            </a:r>
            <a:r>
              <a:rPr lang="es-CO" dirty="0">
                <a:solidFill>
                  <a:srgbClr val="C00000"/>
                </a:solidFill>
              </a:rPr>
              <a:t>que la fe es por el </a:t>
            </a:r>
            <a:r>
              <a:rPr lang="es-CO" b="1" i="1" u="sng" dirty="0">
                <a:solidFill>
                  <a:srgbClr val="C00000"/>
                </a:solidFill>
              </a:rPr>
              <a:t>oír</a:t>
            </a:r>
            <a:r>
              <a:rPr lang="es-CO" dirty="0">
                <a:solidFill>
                  <a:srgbClr val="C00000"/>
                </a:solidFill>
              </a:rPr>
              <a:t>, y el </a:t>
            </a:r>
            <a:r>
              <a:rPr lang="es-CO" b="1" i="1" u="sng" dirty="0">
                <a:solidFill>
                  <a:srgbClr val="C00000"/>
                </a:solidFill>
              </a:rPr>
              <a:t>oír</a:t>
            </a:r>
            <a:r>
              <a:rPr lang="es-CO" dirty="0">
                <a:solidFill>
                  <a:srgbClr val="C00000"/>
                </a:solidFill>
              </a:rPr>
              <a:t>, por la palabra de Dios</a:t>
            </a:r>
            <a:r>
              <a:rPr lang="es-CO" dirty="0" smtClean="0">
                <a:solidFill>
                  <a:srgbClr val="C00000"/>
                </a:solidFill>
              </a:rPr>
              <a:t>.» </a:t>
            </a:r>
            <a:r>
              <a:rPr lang="es-CO" dirty="0" smtClean="0"/>
              <a:t>Aquellos que escuchan el evangelio su fe se alimenta, su espíritu revive y comienza la manifestación de Dios en el corazón, es esencial que el que se acerca a Dios crea que le hay. </a:t>
            </a:r>
            <a:r>
              <a:rPr lang="es-CO" b="1" dirty="0" smtClean="0">
                <a:solidFill>
                  <a:srgbClr val="0000CC"/>
                </a:solidFill>
              </a:rPr>
              <a:t>Hechos 11:6</a:t>
            </a:r>
            <a:r>
              <a:rPr lang="es-CO" dirty="0" smtClean="0">
                <a:solidFill>
                  <a:srgbClr val="0000CC"/>
                </a:solidFill>
              </a:rPr>
              <a:t> </a:t>
            </a:r>
            <a:r>
              <a:rPr lang="es-CO" dirty="0" smtClean="0"/>
              <a:t>«</a:t>
            </a:r>
            <a:r>
              <a:rPr lang="es-CO" dirty="0" smtClean="0">
                <a:solidFill>
                  <a:srgbClr val="C00000"/>
                </a:solidFill>
              </a:rPr>
              <a:t>Pero </a:t>
            </a:r>
            <a:r>
              <a:rPr lang="es-CO" dirty="0">
                <a:solidFill>
                  <a:srgbClr val="C00000"/>
                </a:solidFill>
              </a:rPr>
              <a:t>sin fe es imposible agradar a Dios; porque es </a:t>
            </a:r>
            <a:r>
              <a:rPr lang="es-CO" b="1" i="1" u="sng" dirty="0">
                <a:solidFill>
                  <a:srgbClr val="C00000"/>
                </a:solidFill>
              </a:rPr>
              <a:t>necesario</a:t>
            </a:r>
            <a:r>
              <a:rPr lang="es-CO" dirty="0">
                <a:solidFill>
                  <a:srgbClr val="C00000"/>
                </a:solidFill>
              </a:rPr>
              <a:t> que el que </a:t>
            </a:r>
            <a:r>
              <a:rPr lang="es-CO" b="1" i="1" u="sng" dirty="0">
                <a:solidFill>
                  <a:srgbClr val="C00000"/>
                </a:solidFill>
              </a:rPr>
              <a:t>se acerca a Dios crea que le hay</a:t>
            </a:r>
            <a:r>
              <a:rPr lang="es-CO" dirty="0">
                <a:solidFill>
                  <a:srgbClr val="C00000"/>
                </a:solidFill>
              </a:rPr>
              <a:t>, y que es galardonador de los que le buscan</a:t>
            </a:r>
            <a:r>
              <a:rPr lang="es-CO" dirty="0" smtClean="0">
                <a:solidFill>
                  <a:srgbClr val="C00000"/>
                </a:solidFill>
              </a:rPr>
              <a:t>.</a:t>
            </a:r>
            <a:r>
              <a:rPr lang="es-CO" dirty="0" smtClean="0"/>
              <a:t>»</a:t>
            </a:r>
            <a:endParaRPr lang="es-CO" dirty="0">
              <a:solidFill>
                <a:srgbClr val="C00000"/>
              </a:solidFill>
            </a:endParaRPr>
          </a:p>
          <a:p>
            <a:pPr algn="just"/>
            <a:endParaRPr lang="es-CO" dirty="0"/>
          </a:p>
        </p:txBody>
      </p:sp>
    </p:spTree>
    <p:extLst>
      <p:ext uri="{BB962C8B-B14F-4D97-AF65-F5344CB8AC3E}">
        <p14:creationId xmlns:p14="http://schemas.microsoft.com/office/powerpoint/2010/main" val="297615895"/>
      </p:ext>
    </p:extLst>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Pasos «CREER»</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b="1" dirty="0" smtClean="0">
                <a:solidFill>
                  <a:srgbClr val="0000CC"/>
                </a:solidFill>
              </a:rPr>
              <a:t>Hechos 11:6</a:t>
            </a:r>
            <a:r>
              <a:rPr lang="es-CO" dirty="0" smtClean="0">
                <a:solidFill>
                  <a:srgbClr val="0000CC"/>
                </a:solidFill>
              </a:rPr>
              <a:t> </a:t>
            </a:r>
            <a:r>
              <a:rPr lang="es-CO" dirty="0" smtClean="0"/>
              <a:t>«</a:t>
            </a:r>
            <a:r>
              <a:rPr lang="es-CO" dirty="0" smtClean="0">
                <a:solidFill>
                  <a:srgbClr val="C00000"/>
                </a:solidFill>
              </a:rPr>
              <a:t>Pero sin fe es imposible agradar a Dios; porque es necesario que el que se acerca a Dios </a:t>
            </a:r>
            <a:r>
              <a:rPr lang="es-CO" b="1" i="1" u="sng" dirty="0" smtClean="0">
                <a:solidFill>
                  <a:srgbClr val="C00000"/>
                </a:solidFill>
              </a:rPr>
              <a:t>crea</a:t>
            </a:r>
            <a:r>
              <a:rPr lang="es-CO" dirty="0" smtClean="0">
                <a:solidFill>
                  <a:srgbClr val="C00000"/>
                </a:solidFill>
              </a:rPr>
              <a:t> que le hay, y que es galardonador de los que le buscan.</a:t>
            </a:r>
            <a:r>
              <a:rPr lang="es-CO" dirty="0" smtClean="0"/>
              <a:t>» es necesarios creer en que Dios es una realidad, en que Dios existe y sus promesas son reales. </a:t>
            </a:r>
            <a:r>
              <a:rPr lang="es-CO" b="1" dirty="0" smtClean="0">
                <a:solidFill>
                  <a:srgbClr val="0000CC"/>
                </a:solidFill>
              </a:rPr>
              <a:t>Hechos 17:12 </a:t>
            </a:r>
            <a:r>
              <a:rPr lang="es-CO" dirty="0" smtClean="0"/>
              <a:t>«</a:t>
            </a:r>
            <a:r>
              <a:rPr lang="es-CO" dirty="0" smtClean="0">
                <a:solidFill>
                  <a:srgbClr val="C00000"/>
                </a:solidFill>
              </a:rPr>
              <a:t>Así </a:t>
            </a:r>
            <a:r>
              <a:rPr lang="es-CO" dirty="0">
                <a:solidFill>
                  <a:srgbClr val="C00000"/>
                </a:solidFill>
              </a:rPr>
              <a:t>que </a:t>
            </a:r>
            <a:r>
              <a:rPr lang="es-CO" b="1" i="1" u="sng" dirty="0">
                <a:solidFill>
                  <a:srgbClr val="C00000"/>
                </a:solidFill>
              </a:rPr>
              <a:t>creyeron</a:t>
            </a:r>
            <a:r>
              <a:rPr lang="es-CO" dirty="0">
                <a:solidFill>
                  <a:srgbClr val="C00000"/>
                </a:solidFill>
              </a:rPr>
              <a:t> muchos de ellos, y mujeres griegas de distinción, y no pocos hombres</a:t>
            </a:r>
            <a:r>
              <a:rPr lang="es-CO" dirty="0" smtClean="0">
                <a:solidFill>
                  <a:srgbClr val="C00000"/>
                </a:solidFill>
              </a:rPr>
              <a:t>.</a:t>
            </a:r>
            <a:r>
              <a:rPr lang="es-CO" dirty="0" smtClean="0"/>
              <a:t>» la biblia muestra claramente algunos ejemplos de personas que se les hablo de la palabra de Dios y creyeron, porque escucharon con fe.</a:t>
            </a:r>
          </a:p>
          <a:p>
            <a:pPr marL="0" indent="0" algn="just">
              <a:buNone/>
            </a:pPr>
            <a:r>
              <a:rPr lang="es-CO" b="1" dirty="0" smtClean="0">
                <a:solidFill>
                  <a:srgbClr val="0000CC"/>
                </a:solidFill>
              </a:rPr>
              <a:t>Hechos 17:4</a:t>
            </a:r>
            <a:r>
              <a:rPr lang="es-CO" dirty="0" smtClean="0"/>
              <a:t> «</a:t>
            </a:r>
            <a:r>
              <a:rPr lang="es-CO" dirty="0" smtClean="0">
                <a:solidFill>
                  <a:srgbClr val="C00000"/>
                </a:solidFill>
              </a:rPr>
              <a:t>Y </a:t>
            </a:r>
            <a:r>
              <a:rPr lang="es-CO" dirty="0">
                <a:solidFill>
                  <a:srgbClr val="C00000"/>
                </a:solidFill>
              </a:rPr>
              <a:t>algunos de ellos </a:t>
            </a:r>
            <a:r>
              <a:rPr lang="es-CO" b="1" i="1" u="sng" dirty="0">
                <a:solidFill>
                  <a:srgbClr val="C00000"/>
                </a:solidFill>
              </a:rPr>
              <a:t>creyeron</a:t>
            </a:r>
            <a:r>
              <a:rPr lang="es-CO" dirty="0">
                <a:solidFill>
                  <a:srgbClr val="C00000"/>
                </a:solidFill>
              </a:rPr>
              <a:t>, y se juntaron con Pablo y con </a:t>
            </a:r>
            <a:r>
              <a:rPr lang="es-CO" dirty="0" err="1">
                <a:solidFill>
                  <a:srgbClr val="C00000"/>
                </a:solidFill>
              </a:rPr>
              <a:t>Silas</a:t>
            </a:r>
            <a:r>
              <a:rPr lang="es-CO" dirty="0">
                <a:solidFill>
                  <a:srgbClr val="C00000"/>
                </a:solidFill>
              </a:rPr>
              <a:t>; y de los griegos piadosos gran número, y mujeres nobles no pocas</a:t>
            </a:r>
            <a:r>
              <a:rPr lang="es-CO" dirty="0" smtClean="0">
                <a:solidFill>
                  <a:srgbClr val="C00000"/>
                </a:solidFill>
              </a:rPr>
              <a:t>.</a:t>
            </a:r>
            <a:r>
              <a:rPr lang="es-CO" dirty="0" smtClean="0"/>
              <a:t>»</a:t>
            </a:r>
            <a:endParaRPr lang="es-CO" dirty="0"/>
          </a:p>
          <a:p>
            <a:pPr marL="0" indent="0" algn="just">
              <a:buNone/>
            </a:pPr>
            <a:endParaRPr lang="es-CO" dirty="0" smtClean="0">
              <a:solidFill>
                <a:srgbClr val="C00000"/>
              </a:solidFill>
            </a:endParaRPr>
          </a:p>
          <a:p>
            <a:pPr marL="0" indent="0" algn="just">
              <a:buNone/>
            </a:pPr>
            <a:endParaRPr lang="es-CO" dirty="0"/>
          </a:p>
        </p:txBody>
      </p:sp>
    </p:spTree>
    <p:extLst>
      <p:ext uri="{BB962C8B-B14F-4D97-AF65-F5344CB8AC3E}">
        <p14:creationId xmlns:p14="http://schemas.microsoft.com/office/powerpoint/2010/main" val="2998804036"/>
      </p:ext>
    </p:extLst>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Pasos «Arrepentirse»</a:t>
            </a:r>
            <a:endParaRPr lang="es-CO" dirty="0"/>
          </a:p>
        </p:txBody>
      </p:sp>
      <p:sp>
        <p:nvSpPr>
          <p:cNvPr id="3" name="2 Marcador de contenido"/>
          <p:cNvSpPr>
            <a:spLocks noGrp="1"/>
          </p:cNvSpPr>
          <p:nvPr>
            <p:ph idx="1"/>
          </p:nvPr>
        </p:nvSpPr>
        <p:spPr/>
        <p:txBody>
          <a:bodyPr>
            <a:normAutofit fontScale="92500"/>
          </a:bodyPr>
          <a:lstStyle/>
          <a:p>
            <a:pPr algn="just"/>
            <a:r>
              <a:rPr lang="es-CO" b="1" dirty="0" smtClean="0">
                <a:solidFill>
                  <a:srgbClr val="0000CC"/>
                </a:solidFill>
              </a:rPr>
              <a:t>Hechos 2:37 </a:t>
            </a:r>
            <a:r>
              <a:rPr lang="es-CO" dirty="0" smtClean="0">
                <a:solidFill>
                  <a:srgbClr val="C00000"/>
                </a:solidFill>
              </a:rPr>
              <a:t>«</a:t>
            </a:r>
            <a:r>
              <a:rPr lang="es-CO" b="1" baseline="30000" dirty="0">
                <a:solidFill>
                  <a:srgbClr val="C00000"/>
                </a:solidFill>
              </a:rPr>
              <a:t>37 </a:t>
            </a:r>
            <a:r>
              <a:rPr lang="es-CO" dirty="0">
                <a:solidFill>
                  <a:srgbClr val="C00000"/>
                </a:solidFill>
              </a:rPr>
              <a:t>Al oír esto, se </a:t>
            </a:r>
            <a:r>
              <a:rPr lang="es-CO" b="1" i="1" u="sng" dirty="0">
                <a:solidFill>
                  <a:srgbClr val="C00000"/>
                </a:solidFill>
              </a:rPr>
              <a:t>compungieron</a:t>
            </a:r>
            <a:r>
              <a:rPr lang="es-CO" dirty="0">
                <a:solidFill>
                  <a:srgbClr val="C00000"/>
                </a:solidFill>
              </a:rPr>
              <a:t> de corazón, y </a:t>
            </a:r>
            <a:r>
              <a:rPr lang="es-CO" b="1" i="1" u="sng" dirty="0">
                <a:solidFill>
                  <a:srgbClr val="C00000"/>
                </a:solidFill>
              </a:rPr>
              <a:t>dijeron</a:t>
            </a:r>
            <a:r>
              <a:rPr lang="es-CO" dirty="0">
                <a:solidFill>
                  <a:srgbClr val="C00000"/>
                </a:solidFill>
              </a:rPr>
              <a:t> a Pedro y a los otros apóstoles: Varones hermanos, ¿qué haremos?</a:t>
            </a:r>
            <a:r>
              <a:rPr lang="es-CO" b="1" baseline="30000" dirty="0">
                <a:solidFill>
                  <a:srgbClr val="C00000"/>
                </a:solidFill>
              </a:rPr>
              <a:t> 38 </a:t>
            </a:r>
            <a:r>
              <a:rPr lang="es-CO" dirty="0">
                <a:solidFill>
                  <a:srgbClr val="C00000"/>
                </a:solidFill>
              </a:rPr>
              <a:t>Pedro les dijo: </a:t>
            </a:r>
            <a:r>
              <a:rPr lang="es-CO" b="1" i="1" u="sng" dirty="0">
                <a:solidFill>
                  <a:srgbClr val="C00000"/>
                </a:solidFill>
              </a:rPr>
              <a:t>Arrepentíos</a:t>
            </a:r>
            <a:r>
              <a:rPr lang="es-CO" dirty="0">
                <a:solidFill>
                  <a:srgbClr val="C00000"/>
                </a:solidFill>
              </a:rPr>
              <a:t>, y bautícese cada uno de vosotros en el nombre de Jesucristo para perdón de los pecados; y recibiréis el don del Espíritu Santo</a:t>
            </a:r>
            <a:r>
              <a:rPr lang="es-CO" dirty="0" smtClean="0">
                <a:solidFill>
                  <a:srgbClr val="C00000"/>
                </a:solidFill>
              </a:rPr>
              <a:t>.» </a:t>
            </a:r>
            <a:r>
              <a:rPr lang="es-CO" dirty="0" smtClean="0"/>
              <a:t>Es necesario el verdadero arrepentimiento de corazón para que usted se acerque a Dios y prepare su alma para presentarse delante de el, los oyentes de la predicación de Pedro se compungieron «se Dolieron» de corazón y de inmediato preguntaron a Pedro que podrían hacer para remediar aquello que habían hecho.</a:t>
            </a:r>
            <a:endParaRPr lang="es-CO" dirty="0">
              <a:solidFill>
                <a:srgbClr val="C00000"/>
              </a:solidFill>
            </a:endParaRPr>
          </a:p>
        </p:txBody>
      </p:sp>
    </p:spTree>
    <p:extLst>
      <p:ext uri="{BB962C8B-B14F-4D97-AF65-F5344CB8AC3E}">
        <p14:creationId xmlns:p14="http://schemas.microsoft.com/office/powerpoint/2010/main" val="2856839494"/>
      </p:ext>
    </p:extLst>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Pasos «Confesar»</a:t>
            </a:r>
            <a:endParaRPr lang="es-CO" dirty="0"/>
          </a:p>
        </p:txBody>
      </p:sp>
      <p:sp>
        <p:nvSpPr>
          <p:cNvPr id="3" name="2 Marcador de contenido"/>
          <p:cNvSpPr>
            <a:spLocks noGrp="1"/>
          </p:cNvSpPr>
          <p:nvPr>
            <p:ph idx="1"/>
          </p:nvPr>
        </p:nvSpPr>
        <p:spPr/>
        <p:txBody>
          <a:bodyPr/>
          <a:lstStyle/>
          <a:p>
            <a:pPr marL="0" indent="0" algn="just">
              <a:buNone/>
            </a:pPr>
            <a:r>
              <a:rPr lang="es-CO" b="1" dirty="0" smtClean="0">
                <a:solidFill>
                  <a:srgbClr val="0000CC"/>
                </a:solidFill>
              </a:rPr>
              <a:t>Romanos 10:9</a:t>
            </a:r>
            <a:r>
              <a:rPr lang="es-CO" dirty="0" smtClean="0"/>
              <a:t> «</a:t>
            </a:r>
            <a:r>
              <a:rPr lang="es-CO" dirty="0" smtClean="0">
                <a:solidFill>
                  <a:srgbClr val="C00000"/>
                </a:solidFill>
              </a:rPr>
              <a:t>que </a:t>
            </a:r>
            <a:r>
              <a:rPr lang="es-CO" dirty="0">
                <a:solidFill>
                  <a:srgbClr val="C00000"/>
                </a:solidFill>
              </a:rPr>
              <a:t>si </a:t>
            </a:r>
            <a:r>
              <a:rPr lang="es-CO" b="1" i="1" u="sng" dirty="0">
                <a:solidFill>
                  <a:srgbClr val="C00000"/>
                </a:solidFill>
              </a:rPr>
              <a:t>confesares</a:t>
            </a:r>
            <a:r>
              <a:rPr lang="es-CO" dirty="0">
                <a:solidFill>
                  <a:srgbClr val="C00000"/>
                </a:solidFill>
              </a:rPr>
              <a:t> con tu boca que Jesús es el Señor, y </a:t>
            </a:r>
            <a:r>
              <a:rPr lang="es-CO" b="1" i="1" u="sng" dirty="0">
                <a:solidFill>
                  <a:srgbClr val="C00000"/>
                </a:solidFill>
              </a:rPr>
              <a:t>creyeres</a:t>
            </a:r>
            <a:r>
              <a:rPr lang="es-CO" dirty="0">
                <a:solidFill>
                  <a:srgbClr val="C00000"/>
                </a:solidFill>
              </a:rPr>
              <a:t> en tu corazón que Dios le levantó de los muertos, </a:t>
            </a:r>
            <a:r>
              <a:rPr lang="es-CO" b="1" i="1" u="sng" dirty="0">
                <a:solidFill>
                  <a:srgbClr val="C00000"/>
                </a:solidFill>
              </a:rPr>
              <a:t>serás salvo</a:t>
            </a:r>
            <a:r>
              <a:rPr lang="es-CO" dirty="0" smtClean="0">
                <a:solidFill>
                  <a:srgbClr val="C00000"/>
                </a:solidFill>
              </a:rPr>
              <a:t>.</a:t>
            </a:r>
            <a:r>
              <a:rPr lang="es-CO" dirty="0" smtClean="0"/>
              <a:t>» Es necesario que aquellos que se acercan a Dios y quieran obedecerle confiesen que en realidad existe, confiesen ante el mundo que Cristo murió por cada uno de nosotros para el perdón de pecados «</a:t>
            </a:r>
            <a:r>
              <a:rPr lang="es-CO" dirty="0" smtClean="0">
                <a:solidFill>
                  <a:srgbClr val="C00000"/>
                </a:solidFill>
              </a:rPr>
              <a:t> </a:t>
            </a:r>
            <a:r>
              <a:rPr lang="es-CO" b="1" baseline="30000" dirty="0">
                <a:solidFill>
                  <a:srgbClr val="C00000"/>
                </a:solidFill>
              </a:rPr>
              <a:t>10 </a:t>
            </a:r>
            <a:r>
              <a:rPr lang="es-CO" dirty="0">
                <a:solidFill>
                  <a:srgbClr val="C00000"/>
                </a:solidFill>
              </a:rPr>
              <a:t>Porque con el corazón se </a:t>
            </a:r>
            <a:r>
              <a:rPr lang="es-CO" b="1" i="1" u="sng" dirty="0">
                <a:solidFill>
                  <a:srgbClr val="C00000"/>
                </a:solidFill>
              </a:rPr>
              <a:t>cree</a:t>
            </a:r>
            <a:r>
              <a:rPr lang="es-CO" dirty="0">
                <a:solidFill>
                  <a:srgbClr val="C00000"/>
                </a:solidFill>
              </a:rPr>
              <a:t> para justicia, pero con la </a:t>
            </a:r>
            <a:r>
              <a:rPr lang="es-CO" b="1" i="1" u="sng" dirty="0">
                <a:solidFill>
                  <a:srgbClr val="C00000"/>
                </a:solidFill>
              </a:rPr>
              <a:t>boca</a:t>
            </a:r>
            <a:r>
              <a:rPr lang="es-CO" dirty="0">
                <a:solidFill>
                  <a:srgbClr val="C00000"/>
                </a:solidFill>
              </a:rPr>
              <a:t> se </a:t>
            </a:r>
            <a:r>
              <a:rPr lang="es-CO" b="1" i="1" u="sng" dirty="0">
                <a:solidFill>
                  <a:srgbClr val="C00000"/>
                </a:solidFill>
              </a:rPr>
              <a:t>confiesa para salvación</a:t>
            </a:r>
            <a:r>
              <a:rPr lang="es-CO" b="1" i="1" u="sng" dirty="0" smtClean="0">
                <a:solidFill>
                  <a:srgbClr val="C00000"/>
                </a:solidFill>
              </a:rPr>
              <a:t>.</a:t>
            </a:r>
            <a:r>
              <a:rPr lang="es-CO" dirty="0" smtClean="0"/>
              <a:t>»</a:t>
            </a:r>
            <a:endParaRPr lang="es-CO" dirty="0"/>
          </a:p>
          <a:p>
            <a:pPr marL="0" indent="0" algn="just">
              <a:buNone/>
            </a:pPr>
            <a:endParaRPr lang="es-CO" dirty="0"/>
          </a:p>
        </p:txBody>
      </p:sp>
    </p:spTree>
    <p:extLst>
      <p:ext uri="{BB962C8B-B14F-4D97-AF65-F5344CB8AC3E}">
        <p14:creationId xmlns:p14="http://schemas.microsoft.com/office/powerpoint/2010/main" val="3978142511"/>
      </p:ext>
    </p:extLst>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Pasos «Bautismo»</a:t>
            </a:r>
            <a:endParaRPr lang="es-CO" dirty="0"/>
          </a:p>
        </p:txBody>
      </p:sp>
      <p:sp>
        <p:nvSpPr>
          <p:cNvPr id="3" name="2 Marcador de contenido"/>
          <p:cNvSpPr>
            <a:spLocks noGrp="1"/>
          </p:cNvSpPr>
          <p:nvPr>
            <p:ph idx="1"/>
          </p:nvPr>
        </p:nvSpPr>
        <p:spPr/>
        <p:txBody>
          <a:bodyPr/>
          <a:lstStyle/>
          <a:p>
            <a:pPr algn="just"/>
            <a:r>
              <a:rPr lang="es-CO" b="1" dirty="0" smtClean="0">
                <a:solidFill>
                  <a:srgbClr val="0000CC"/>
                </a:solidFill>
              </a:rPr>
              <a:t>Hechos 2:41 </a:t>
            </a:r>
            <a:r>
              <a:rPr lang="es-CO" dirty="0" smtClean="0"/>
              <a:t>«</a:t>
            </a:r>
            <a:r>
              <a:rPr lang="es-CO" dirty="0">
                <a:solidFill>
                  <a:srgbClr val="C00000"/>
                </a:solidFill>
              </a:rPr>
              <a:t>Así que, los que recibieron su palabra </a:t>
            </a:r>
            <a:r>
              <a:rPr lang="es-CO" b="1" i="1" u="sng" dirty="0">
                <a:solidFill>
                  <a:srgbClr val="C00000"/>
                </a:solidFill>
              </a:rPr>
              <a:t>fueron bautizados</a:t>
            </a:r>
            <a:r>
              <a:rPr lang="es-CO" dirty="0">
                <a:solidFill>
                  <a:srgbClr val="C00000"/>
                </a:solidFill>
              </a:rPr>
              <a:t>; y se añadieron aquel día como tres mil </a:t>
            </a:r>
            <a:r>
              <a:rPr lang="es-CO" dirty="0" smtClean="0">
                <a:solidFill>
                  <a:srgbClr val="C00000"/>
                </a:solidFill>
              </a:rPr>
              <a:t>personas</a:t>
            </a:r>
            <a:r>
              <a:rPr lang="es-CO" dirty="0" smtClean="0"/>
              <a:t>» el bautismo es necesario para confirmar la obediencia al evangelio y para limpiarnos de nuestros pecados, este es el quinto paso mas importante para el perdón y acercamiento a Dios, nuestra preparación para encontrarnos con el. </a:t>
            </a:r>
            <a:r>
              <a:rPr lang="es-CO" b="1" dirty="0" smtClean="0">
                <a:solidFill>
                  <a:srgbClr val="0000CC"/>
                </a:solidFill>
              </a:rPr>
              <a:t>Hechos 18:8 </a:t>
            </a:r>
            <a:r>
              <a:rPr lang="es-CO" dirty="0" smtClean="0"/>
              <a:t>«</a:t>
            </a:r>
            <a:r>
              <a:rPr lang="es-CO" dirty="0">
                <a:solidFill>
                  <a:srgbClr val="C00000"/>
                </a:solidFill>
              </a:rPr>
              <a:t>Y Crispo, el principal de la sinagoga, creyó en el Señor con toda su casa; y muchos de los corintios, oyendo, creían y eran </a:t>
            </a:r>
            <a:r>
              <a:rPr lang="es-CO" b="1" i="1" u="sng" dirty="0">
                <a:solidFill>
                  <a:srgbClr val="C00000"/>
                </a:solidFill>
              </a:rPr>
              <a:t>bautizados</a:t>
            </a:r>
            <a:r>
              <a:rPr lang="es-CO" dirty="0" smtClean="0">
                <a:solidFill>
                  <a:srgbClr val="C00000"/>
                </a:solidFill>
              </a:rPr>
              <a:t>.</a:t>
            </a:r>
            <a:r>
              <a:rPr lang="es-CO" dirty="0" smtClean="0"/>
              <a:t>»</a:t>
            </a:r>
            <a:endParaRPr lang="es-CO" dirty="0"/>
          </a:p>
        </p:txBody>
      </p:sp>
    </p:spTree>
    <p:extLst>
      <p:ext uri="{BB962C8B-B14F-4D97-AF65-F5344CB8AC3E}">
        <p14:creationId xmlns:p14="http://schemas.microsoft.com/office/powerpoint/2010/main" val="2987870184"/>
      </p:ext>
    </p:extLst>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Y que mas sigue…</a:t>
            </a:r>
            <a:endParaRPr lang="es-CO" dirty="0"/>
          </a:p>
        </p:txBody>
      </p:sp>
      <p:sp>
        <p:nvSpPr>
          <p:cNvPr id="3" name="2 Marcador de texto"/>
          <p:cNvSpPr>
            <a:spLocks noGrp="1"/>
          </p:cNvSpPr>
          <p:nvPr>
            <p:ph type="body" idx="1"/>
          </p:nvPr>
        </p:nvSpPr>
        <p:spPr/>
        <p:txBody>
          <a:bodyPr/>
          <a:lstStyle/>
          <a:p>
            <a:r>
              <a:rPr lang="es-CO" dirty="0" smtClean="0"/>
              <a:t>Creciendo en el Evangelio</a:t>
            </a:r>
            <a:endParaRPr lang="es-CO" dirty="0"/>
          </a:p>
        </p:txBody>
      </p:sp>
    </p:spTree>
    <p:extLst>
      <p:ext uri="{BB962C8B-B14F-4D97-AF65-F5344CB8AC3E}">
        <p14:creationId xmlns:p14="http://schemas.microsoft.com/office/powerpoint/2010/main" val="3730853061"/>
      </p:ext>
    </p:extLst>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CO" dirty="0" smtClean="0"/>
              <a:t>2 Pedro 1:5-11</a:t>
            </a:r>
            <a:endParaRPr lang="es-CO" dirty="0"/>
          </a:p>
        </p:txBody>
      </p:sp>
      <p:sp>
        <p:nvSpPr>
          <p:cNvPr id="3" name="2 Marcador de contenido"/>
          <p:cNvSpPr>
            <a:spLocks noGrp="1"/>
          </p:cNvSpPr>
          <p:nvPr>
            <p:ph idx="1"/>
          </p:nvPr>
        </p:nvSpPr>
        <p:spPr/>
        <p:txBody>
          <a:bodyPr>
            <a:normAutofit fontScale="85000" lnSpcReduction="10000"/>
          </a:bodyPr>
          <a:lstStyle/>
          <a:p>
            <a:pPr algn="just"/>
            <a:r>
              <a:rPr lang="es-CO" dirty="0" smtClean="0"/>
              <a:t> </a:t>
            </a:r>
            <a:r>
              <a:rPr lang="es-CO" b="1" dirty="0" smtClean="0">
                <a:solidFill>
                  <a:srgbClr val="0000CC"/>
                </a:solidFill>
              </a:rPr>
              <a:t>5</a:t>
            </a:r>
            <a:r>
              <a:rPr lang="es-CO" dirty="0" smtClean="0"/>
              <a:t> </a:t>
            </a:r>
            <a:r>
              <a:rPr lang="es-CO" dirty="0" smtClean="0">
                <a:solidFill>
                  <a:srgbClr val="C00000"/>
                </a:solidFill>
              </a:rPr>
              <a:t>vosotros también, poniendo toda </a:t>
            </a:r>
            <a:r>
              <a:rPr lang="es-CO" b="1" i="1" u="sng" dirty="0" smtClean="0">
                <a:solidFill>
                  <a:srgbClr val="C00000"/>
                </a:solidFill>
              </a:rPr>
              <a:t>diligencia</a:t>
            </a:r>
            <a:r>
              <a:rPr lang="es-CO" dirty="0" smtClean="0">
                <a:solidFill>
                  <a:srgbClr val="C00000"/>
                </a:solidFill>
              </a:rPr>
              <a:t> por esto mismo, añadid a vuestra </a:t>
            </a:r>
            <a:r>
              <a:rPr lang="es-CO" b="1" i="1" u="sng" dirty="0" smtClean="0">
                <a:solidFill>
                  <a:srgbClr val="C00000"/>
                </a:solidFill>
              </a:rPr>
              <a:t>fe</a:t>
            </a:r>
            <a:r>
              <a:rPr lang="es-CO" dirty="0" smtClean="0">
                <a:solidFill>
                  <a:srgbClr val="C00000"/>
                </a:solidFill>
              </a:rPr>
              <a:t> </a:t>
            </a:r>
            <a:r>
              <a:rPr lang="es-CO" b="1" i="1" u="sng" dirty="0" smtClean="0">
                <a:solidFill>
                  <a:srgbClr val="C00000"/>
                </a:solidFill>
              </a:rPr>
              <a:t>virtud</a:t>
            </a:r>
            <a:r>
              <a:rPr lang="es-CO" dirty="0" smtClean="0">
                <a:solidFill>
                  <a:srgbClr val="C00000"/>
                </a:solidFill>
              </a:rPr>
              <a:t>; a la </a:t>
            </a:r>
            <a:r>
              <a:rPr lang="es-CO" b="1" i="1" u="sng" dirty="0" smtClean="0">
                <a:solidFill>
                  <a:srgbClr val="C00000"/>
                </a:solidFill>
              </a:rPr>
              <a:t>virtud</a:t>
            </a:r>
            <a:r>
              <a:rPr lang="es-CO" dirty="0" smtClean="0">
                <a:solidFill>
                  <a:srgbClr val="C00000"/>
                </a:solidFill>
              </a:rPr>
              <a:t>, </a:t>
            </a:r>
            <a:r>
              <a:rPr lang="es-CO" b="1" i="1" u="sng" dirty="0" smtClean="0">
                <a:solidFill>
                  <a:srgbClr val="C00000"/>
                </a:solidFill>
              </a:rPr>
              <a:t>conocimiento</a:t>
            </a:r>
            <a:r>
              <a:rPr lang="es-CO" dirty="0" smtClean="0">
                <a:solidFill>
                  <a:srgbClr val="C00000"/>
                </a:solidFill>
              </a:rPr>
              <a:t>; </a:t>
            </a:r>
            <a:r>
              <a:rPr lang="es-CO" b="1" dirty="0" smtClean="0">
                <a:solidFill>
                  <a:srgbClr val="0000CC"/>
                </a:solidFill>
              </a:rPr>
              <a:t>6</a:t>
            </a:r>
            <a:r>
              <a:rPr lang="es-CO" dirty="0" smtClean="0">
                <a:solidFill>
                  <a:srgbClr val="C00000"/>
                </a:solidFill>
              </a:rPr>
              <a:t> al </a:t>
            </a:r>
            <a:r>
              <a:rPr lang="es-CO" b="1" i="1" u="sng" dirty="0" smtClean="0">
                <a:solidFill>
                  <a:srgbClr val="C00000"/>
                </a:solidFill>
              </a:rPr>
              <a:t>conocimiento</a:t>
            </a:r>
            <a:r>
              <a:rPr lang="es-CO" dirty="0" smtClean="0">
                <a:solidFill>
                  <a:srgbClr val="C00000"/>
                </a:solidFill>
              </a:rPr>
              <a:t>, </a:t>
            </a:r>
            <a:r>
              <a:rPr lang="es-CO" b="1" i="1" u="sng" dirty="0" smtClean="0">
                <a:solidFill>
                  <a:srgbClr val="C00000"/>
                </a:solidFill>
              </a:rPr>
              <a:t>dominio propio</a:t>
            </a:r>
            <a:r>
              <a:rPr lang="es-CO" dirty="0" smtClean="0">
                <a:solidFill>
                  <a:srgbClr val="C00000"/>
                </a:solidFill>
              </a:rPr>
              <a:t>; al </a:t>
            </a:r>
            <a:r>
              <a:rPr lang="es-CO" b="1" i="1" u="sng" dirty="0" smtClean="0">
                <a:solidFill>
                  <a:srgbClr val="C00000"/>
                </a:solidFill>
              </a:rPr>
              <a:t>dominio propio</a:t>
            </a:r>
            <a:r>
              <a:rPr lang="es-CO" dirty="0" smtClean="0">
                <a:solidFill>
                  <a:srgbClr val="C00000"/>
                </a:solidFill>
              </a:rPr>
              <a:t>, </a:t>
            </a:r>
            <a:r>
              <a:rPr lang="es-CO" b="1" i="1" u="sng" dirty="0" smtClean="0">
                <a:solidFill>
                  <a:srgbClr val="C00000"/>
                </a:solidFill>
              </a:rPr>
              <a:t>paciencia</a:t>
            </a:r>
            <a:r>
              <a:rPr lang="es-CO" dirty="0" smtClean="0">
                <a:solidFill>
                  <a:srgbClr val="C00000"/>
                </a:solidFill>
              </a:rPr>
              <a:t>; a la </a:t>
            </a:r>
            <a:r>
              <a:rPr lang="es-CO" b="1" i="1" u="sng" dirty="0" smtClean="0">
                <a:solidFill>
                  <a:srgbClr val="C00000"/>
                </a:solidFill>
              </a:rPr>
              <a:t>paciencia</a:t>
            </a:r>
            <a:r>
              <a:rPr lang="es-CO" dirty="0" smtClean="0">
                <a:solidFill>
                  <a:srgbClr val="C00000"/>
                </a:solidFill>
              </a:rPr>
              <a:t>, </a:t>
            </a:r>
            <a:r>
              <a:rPr lang="es-CO" b="1" i="1" u="sng" dirty="0" smtClean="0">
                <a:solidFill>
                  <a:srgbClr val="C00000"/>
                </a:solidFill>
              </a:rPr>
              <a:t>piedad</a:t>
            </a:r>
            <a:r>
              <a:rPr lang="es-CO" dirty="0" smtClean="0">
                <a:solidFill>
                  <a:srgbClr val="C00000"/>
                </a:solidFill>
              </a:rPr>
              <a:t>; </a:t>
            </a:r>
            <a:r>
              <a:rPr lang="es-CO" b="1" dirty="0" smtClean="0">
                <a:solidFill>
                  <a:srgbClr val="0000CC"/>
                </a:solidFill>
              </a:rPr>
              <a:t>7</a:t>
            </a:r>
            <a:r>
              <a:rPr lang="es-CO" dirty="0" smtClean="0">
                <a:solidFill>
                  <a:srgbClr val="C00000"/>
                </a:solidFill>
              </a:rPr>
              <a:t> a la </a:t>
            </a:r>
            <a:r>
              <a:rPr lang="es-CO" b="1" i="1" u="sng" dirty="0" smtClean="0">
                <a:solidFill>
                  <a:srgbClr val="C00000"/>
                </a:solidFill>
              </a:rPr>
              <a:t>piedad</a:t>
            </a:r>
            <a:r>
              <a:rPr lang="es-CO" dirty="0" smtClean="0">
                <a:solidFill>
                  <a:srgbClr val="C00000"/>
                </a:solidFill>
              </a:rPr>
              <a:t>, </a:t>
            </a:r>
            <a:r>
              <a:rPr lang="es-CO" b="1" i="1" u="sng" dirty="0" smtClean="0">
                <a:solidFill>
                  <a:srgbClr val="C00000"/>
                </a:solidFill>
              </a:rPr>
              <a:t>afecto fraternal</a:t>
            </a:r>
            <a:r>
              <a:rPr lang="es-CO" dirty="0" smtClean="0">
                <a:solidFill>
                  <a:srgbClr val="C00000"/>
                </a:solidFill>
              </a:rPr>
              <a:t>; y al </a:t>
            </a:r>
            <a:r>
              <a:rPr lang="es-CO" b="1" i="1" u="sng" dirty="0" smtClean="0">
                <a:solidFill>
                  <a:srgbClr val="C00000"/>
                </a:solidFill>
              </a:rPr>
              <a:t>afecto fraternal</a:t>
            </a:r>
            <a:r>
              <a:rPr lang="es-CO" dirty="0" smtClean="0">
                <a:solidFill>
                  <a:srgbClr val="C00000"/>
                </a:solidFill>
              </a:rPr>
              <a:t>, </a:t>
            </a:r>
            <a:r>
              <a:rPr lang="es-CO" b="1" i="1" u="sng" dirty="0" smtClean="0">
                <a:solidFill>
                  <a:srgbClr val="C00000"/>
                </a:solidFill>
              </a:rPr>
              <a:t>amor</a:t>
            </a:r>
            <a:r>
              <a:rPr lang="es-CO" dirty="0" smtClean="0">
                <a:solidFill>
                  <a:srgbClr val="C00000"/>
                </a:solidFill>
              </a:rPr>
              <a:t>. </a:t>
            </a:r>
            <a:r>
              <a:rPr lang="es-CO" b="1" dirty="0" smtClean="0">
                <a:solidFill>
                  <a:srgbClr val="0000CC"/>
                </a:solidFill>
              </a:rPr>
              <a:t>8</a:t>
            </a:r>
            <a:r>
              <a:rPr lang="es-CO" dirty="0" smtClean="0">
                <a:solidFill>
                  <a:srgbClr val="C00000"/>
                </a:solidFill>
              </a:rPr>
              <a:t> Porque </a:t>
            </a:r>
            <a:r>
              <a:rPr lang="es-CO" b="1" i="1" u="sng" dirty="0" smtClean="0">
                <a:solidFill>
                  <a:srgbClr val="C00000"/>
                </a:solidFill>
              </a:rPr>
              <a:t>si estas cosas están en vosotros</a:t>
            </a:r>
            <a:r>
              <a:rPr lang="es-CO" dirty="0" smtClean="0">
                <a:solidFill>
                  <a:srgbClr val="C00000"/>
                </a:solidFill>
              </a:rPr>
              <a:t>, y </a:t>
            </a:r>
            <a:r>
              <a:rPr lang="es-CO" b="1" i="1" u="sng" dirty="0" smtClean="0">
                <a:solidFill>
                  <a:srgbClr val="C00000"/>
                </a:solidFill>
              </a:rPr>
              <a:t>abundan</a:t>
            </a:r>
            <a:r>
              <a:rPr lang="es-CO" dirty="0" smtClean="0">
                <a:solidFill>
                  <a:srgbClr val="C00000"/>
                </a:solidFill>
              </a:rPr>
              <a:t>, no </a:t>
            </a:r>
            <a:r>
              <a:rPr lang="es-CO" b="1" i="1" u="sng" dirty="0" smtClean="0">
                <a:solidFill>
                  <a:srgbClr val="C00000"/>
                </a:solidFill>
              </a:rPr>
              <a:t>os dejarán estar ociosos ni sin fruto en cuanto al conocimiento de nuestro Señor Jesucristo.</a:t>
            </a:r>
            <a:r>
              <a:rPr lang="es-CO" dirty="0" smtClean="0">
                <a:solidFill>
                  <a:srgbClr val="C00000"/>
                </a:solidFill>
              </a:rPr>
              <a:t> </a:t>
            </a:r>
            <a:r>
              <a:rPr lang="es-CO" b="1" dirty="0" smtClean="0">
                <a:solidFill>
                  <a:srgbClr val="0000CC"/>
                </a:solidFill>
              </a:rPr>
              <a:t>9</a:t>
            </a:r>
            <a:r>
              <a:rPr lang="es-CO" dirty="0" smtClean="0">
                <a:solidFill>
                  <a:srgbClr val="C00000"/>
                </a:solidFill>
              </a:rPr>
              <a:t> </a:t>
            </a:r>
            <a:r>
              <a:rPr lang="es-CO" b="1" i="1" u="sng" dirty="0" smtClean="0">
                <a:solidFill>
                  <a:srgbClr val="C00000"/>
                </a:solidFill>
              </a:rPr>
              <a:t>Pero el que no tiene estas cosas tiene la vista muy corta; es ciego, habiendo olvidado la purificación de sus antiguos pecados</a:t>
            </a:r>
            <a:r>
              <a:rPr lang="es-CO" dirty="0" smtClean="0">
                <a:solidFill>
                  <a:srgbClr val="C00000"/>
                </a:solidFill>
              </a:rPr>
              <a:t>. </a:t>
            </a:r>
            <a:r>
              <a:rPr lang="es-CO" b="1" dirty="0" smtClean="0">
                <a:solidFill>
                  <a:srgbClr val="0000CC"/>
                </a:solidFill>
              </a:rPr>
              <a:t>10</a:t>
            </a:r>
            <a:r>
              <a:rPr lang="es-CO" dirty="0" smtClean="0">
                <a:solidFill>
                  <a:srgbClr val="C00000"/>
                </a:solidFill>
              </a:rPr>
              <a:t> Por lo cual, hermanos, tanto más </a:t>
            </a:r>
            <a:r>
              <a:rPr lang="es-CO" b="1" i="1" u="sng" dirty="0" smtClean="0">
                <a:solidFill>
                  <a:srgbClr val="C00000"/>
                </a:solidFill>
              </a:rPr>
              <a:t>procurad</a:t>
            </a:r>
            <a:r>
              <a:rPr lang="es-CO" dirty="0" smtClean="0">
                <a:solidFill>
                  <a:srgbClr val="C00000"/>
                </a:solidFill>
              </a:rPr>
              <a:t> hacer </a:t>
            </a:r>
            <a:r>
              <a:rPr lang="es-CO" b="1" i="1" u="sng" dirty="0" smtClean="0">
                <a:solidFill>
                  <a:srgbClr val="C00000"/>
                </a:solidFill>
              </a:rPr>
              <a:t>firme vuestra vocación y elección</a:t>
            </a:r>
            <a:r>
              <a:rPr lang="es-CO" dirty="0" smtClean="0">
                <a:solidFill>
                  <a:srgbClr val="C00000"/>
                </a:solidFill>
              </a:rPr>
              <a:t>; porque haciendo estas cosas, </a:t>
            </a:r>
            <a:r>
              <a:rPr lang="es-CO" b="1" i="1" u="sng" dirty="0" smtClean="0">
                <a:solidFill>
                  <a:srgbClr val="C00000"/>
                </a:solidFill>
              </a:rPr>
              <a:t>no caeréis jamás.</a:t>
            </a:r>
            <a:r>
              <a:rPr lang="es-CO" dirty="0" smtClean="0">
                <a:solidFill>
                  <a:srgbClr val="C00000"/>
                </a:solidFill>
              </a:rPr>
              <a:t> </a:t>
            </a:r>
            <a:r>
              <a:rPr lang="es-CO" b="1" dirty="0" smtClean="0">
                <a:solidFill>
                  <a:srgbClr val="0000CC"/>
                </a:solidFill>
              </a:rPr>
              <a:t>11</a:t>
            </a:r>
            <a:r>
              <a:rPr lang="es-CO" dirty="0" smtClean="0">
                <a:solidFill>
                  <a:srgbClr val="C00000"/>
                </a:solidFill>
              </a:rPr>
              <a:t> Porque de esta manera os </a:t>
            </a:r>
            <a:r>
              <a:rPr lang="es-CO" b="1" i="1" u="sng" dirty="0" smtClean="0">
                <a:solidFill>
                  <a:srgbClr val="C00000"/>
                </a:solidFill>
              </a:rPr>
              <a:t>será otorgada amplia y generosa entrada en el reino eterno de nuestro Señor y Salvador Jesucristo</a:t>
            </a:r>
            <a:r>
              <a:rPr lang="es-CO" dirty="0" smtClean="0">
                <a:solidFill>
                  <a:srgbClr val="C00000"/>
                </a:solidFill>
              </a:rPr>
              <a:t>.</a:t>
            </a:r>
            <a:endParaRPr lang="es-CO" dirty="0">
              <a:solidFill>
                <a:srgbClr val="C00000"/>
              </a:solidFill>
            </a:endParaRPr>
          </a:p>
        </p:txBody>
      </p:sp>
    </p:spTree>
    <p:extLst>
      <p:ext uri="{BB962C8B-B14F-4D97-AF65-F5344CB8AC3E}">
        <p14:creationId xmlns:p14="http://schemas.microsoft.com/office/powerpoint/2010/main" val="1897336170"/>
      </p:ext>
    </p:extLst>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1208</Words>
  <Application>Microsoft Office PowerPoint</Application>
  <PresentationFormat>Presentación en pantalla (4:3)</PresentationFormat>
  <Paragraphs>49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¿Estas Preparado para encontrarte con Dios?</vt:lpstr>
      <vt:lpstr>Introducción.</vt:lpstr>
      <vt:lpstr>Pasos «OIR»</vt:lpstr>
      <vt:lpstr>Pasos «CREER»</vt:lpstr>
      <vt:lpstr>Pasos «Arrepentirse»</vt:lpstr>
      <vt:lpstr>Pasos «Confesar»</vt:lpstr>
      <vt:lpstr>Pasos «Bautismo»</vt:lpstr>
      <vt:lpstr>Y que mas sigue…</vt:lpstr>
      <vt:lpstr>2 Pedro 1:5-11</vt:lpstr>
      <vt:lpstr>Diligencia</vt:lpstr>
      <vt:lpstr>Presentación de PowerPoint</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¿Estas Preparado para encontrarte con Dios?</dc:title>
  <dc:creator>MACHADO</dc:creator>
  <cp:lastModifiedBy>MACHADO</cp:lastModifiedBy>
  <cp:revision>18</cp:revision>
  <dcterms:created xsi:type="dcterms:W3CDTF">2012-12-31T13:03:31Z</dcterms:created>
  <dcterms:modified xsi:type="dcterms:W3CDTF">2012-12-31T15:31:28Z</dcterms:modified>
</cp:coreProperties>
</file>