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130632488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291943541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20393909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404758584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368927736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113856793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255366244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14343181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30126634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7389520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83772AC-2F00-4628-B56D-B55DEC477328}" type="datetimeFigureOut">
              <a:rPr lang="es-CO" smtClean="0"/>
              <a:t>29/12/2012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6DFA33-9B19-4F32-A180-19BC82ECE2EF}" type="slidenum">
              <a:rPr lang="es-CO" smtClean="0"/>
              <a:t>‹Nº›</a:t>
            </a:fld>
            <a:endParaRPr lang="es-CO"/>
          </a:p>
        </p:txBody>
      </p:sp>
    </p:spTree>
    <p:extLst>
      <p:ext uri="{BB962C8B-B14F-4D97-AF65-F5344CB8AC3E}">
        <p14:creationId xmlns:p14="http://schemas.microsoft.com/office/powerpoint/2010/main" val="221565436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artisticBlur/>
                    </a14:imgEffect>
                    <a14:imgEffect>
                      <a14:sharpenSoften amount="13000"/>
                    </a14:imgEffect>
                    <a14:imgEffect>
                      <a14:saturation sat="95000"/>
                    </a14:imgEffect>
                  </a14:imgLayer>
                </a14:imgProps>
              </a:ext>
            </a:extLst>
          </a:blip>
          <a:srcRect/>
          <a:stretch>
            <a:fillRect l="-4000" r="-4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548680"/>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916832"/>
            <a:ext cx="8229600" cy="4209331"/>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772AC-2F00-4628-B56D-B55DEC477328}" type="datetimeFigureOut">
              <a:rPr lang="es-CO" smtClean="0"/>
              <a:t>29/12/2012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DFA33-9B19-4F32-A180-19BC82ECE2EF}" type="slidenum">
              <a:rPr lang="es-CO" smtClean="0"/>
              <a:t>‹Nº›</a:t>
            </a:fld>
            <a:endParaRPr lang="es-CO"/>
          </a:p>
        </p:txBody>
      </p:sp>
    </p:spTree>
    <p:extLst>
      <p:ext uri="{BB962C8B-B14F-4D97-AF65-F5344CB8AC3E}">
        <p14:creationId xmlns:p14="http://schemas.microsoft.com/office/powerpoint/2010/main" val="20794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xStyles>
    <p:titleStyle>
      <a:lvl1pPr algn="r" defTabSz="914400" rtl="0" eaLnBrk="1" latinLnBrk="0" hangingPunct="1">
        <a:spcBef>
          <a:spcPct val="0"/>
        </a:spcBef>
        <a:buNone/>
        <a:defRPr sz="4800" b="1" kern="1200">
          <a:solidFill>
            <a:schemeClr val="tx1"/>
          </a:solidFill>
          <a:latin typeface="Arial Black"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 Nuestra Esperanza !</a:t>
            </a:r>
            <a:endParaRPr lang="es-CO" dirty="0"/>
          </a:p>
        </p:txBody>
      </p:sp>
      <p:sp>
        <p:nvSpPr>
          <p:cNvPr id="3" name="2 Subtítulo"/>
          <p:cNvSpPr>
            <a:spLocks noGrp="1"/>
          </p:cNvSpPr>
          <p:nvPr>
            <p:ph type="subTitle" idx="1"/>
          </p:nvPr>
        </p:nvSpPr>
        <p:spPr>
          <a:xfrm>
            <a:off x="1371600" y="3284984"/>
            <a:ext cx="7088832" cy="1752600"/>
          </a:xfrm>
        </p:spPr>
        <p:txBody>
          <a:bodyPr/>
          <a:lstStyle/>
          <a:p>
            <a:pPr algn="r"/>
            <a:r>
              <a:rPr lang="es-CO" dirty="0" smtClean="0">
                <a:solidFill>
                  <a:srgbClr val="FF0000"/>
                </a:solidFill>
                <a:effectLst>
                  <a:outerShdw blurRad="38100" dist="38100" dir="2700000" algn="tl">
                    <a:srgbClr val="000000">
                      <a:alpha val="43137"/>
                    </a:srgbClr>
                  </a:outerShdw>
                </a:effectLst>
              </a:rPr>
              <a:t>¿Dios o Nosotros?</a:t>
            </a:r>
            <a:endParaRPr lang="es-CO"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232488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Conclusión…</a:t>
            </a:r>
            <a:endParaRPr lang="es-CO"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p:txBody>
          <a:bodyPr/>
          <a:lstStyle/>
          <a:p>
            <a:pPr algn="just"/>
            <a:r>
              <a:rPr lang="es-CO" dirty="0" smtClean="0"/>
              <a:t>No debemos tener nuestra esperanza fundada en lo material, en el dinero, en los trabajos, en las casas materiales, en los hombres; Nuestra esperanza es DIOS.</a:t>
            </a:r>
            <a:endParaRPr lang="es-CO" dirty="0"/>
          </a:p>
        </p:txBody>
      </p:sp>
    </p:spTree>
    <p:extLst>
      <p:ext uri="{BB962C8B-B14F-4D97-AF65-F5344CB8AC3E}">
        <p14:creationId xmlns:p14="http://schemas.microsoft.com/office/powerpoint/2010/main" val="241118584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Dios les bendiga…</a:t>
            </a:r>
            <a:endParaRPr lang="es-CO" dirty="0"/>
          </a:p>
        </p:txBody>
      </p:sp>
      <p:sp>
        <p:nvSpPr>
          <p:cNvPr id="3" name="2 Marcador de texto"/>
          <p:cNvSpPr>
            <a:spLocks noGrp="1"/>
          </p:cNvSpPr>
          <p:nvPr>
            <p:ph type="body" idx="1"/>
          </p:nvPr>
        </p:nvSpPr>
        <p:spPr/>
        <p:txBody>
          <a:bodyPr/>
          <a:lstStyle/>
          <a:p>
            <a:r>
              <a:rPr lang="es-CO" sz="3600" dirty="0" smtClean="0">
                <a:solidFill>
                  <a:srgbClr val="0000FF"/>
                </a:solidFill>
              </a:rPr>
              <a:t>Gracias</a:t>
            </a:r>
            <a:endParaRPr lang="es-CO" dirty="0">
              <a:solidFill>
                <a:srgbClr val="0000FF"/>
              </a:solidFill>
            </a:endParaRPr>
          </a:p>
        </p:txBody>
      </p:sp>
    </p:spTree>
    <p:extLst>
      <p:ext uri="{BB962C8B-B14F-4D97-AF65-F5344CB8AC3E}">
        <p14:creationId xmlns:p14="http://schemas.microsoft.com/office/powerpoint/2010/main" val="204992945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Introducción</a:t>
            </a:r>
            <a:endParaRPr lang="es-CO"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1484784"/>
            <a:ext cx="8229600" cy="5040560"/>
          </a:xfrm>
        </p:spPr>
        <p:txBody>
          <a:bodyPr>
            <a:normAutofit fontScale="92500" lnSpcReduction="20000"/>
          </a:bodyPr>
          <a:lstStyle/>
          <a:p>
            <a:pPr marL="0" indent="0" algn="just">
              <a:buNone/>
            </a:pPr>
            <a:r>
              <a:rPr lang="es-CO" dirty="0" smtClean="0"/>
              <a:t>Nuestra gran esperanza es contar con la salvacion y gran oportunidad de estar con el creador de la vida, nuestra esperanza es tener paz en el mas allá, nuestra esperanza es tener la confianza de que la eternidad esta preparada para vivir en completa calma, en alegría delante de Dios, pero…, esta es la esperanza de un verdadero cristiano, de una persona que conoce y sabe bien que los mejores tesoros están en los cielos, pero… ¿Qué esperanza tienen aquellos que no conocen a Dios y su voluntad?</a:t>
            </a:r>
            <a:endParaRPr lang="es-CO" dirty="0"/>
          </a:p>
        </p:txBody>
      </p:sp>
    </p:spTree>
    <p:extLst>
      <p:ext uri="{BB962C8B-B14F-4D97-AF65-F5344CB8AC3E}">
        <p14:creationId xmlns:p14="http://schemas.microsoft.com/office/powerpoint/2010/main" val="420559171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 gran abismo de la esperanza</a:t>
            </a:r>
            <a:endParaRPr lang="es-CO"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p:txBody>
          <a:bodyPr>
            <a:noAutofit/>
          </a:bodyPr>
          <a:lstStyle/>
          <a:p>
            <a:pPr marL="0" indent="0" algn="just">
              <a:buNone/>
            </a:pPr>
            <a:r>
              <a:rPr lang="es-CO" sz="2200" dirty="0" smtClean="0"/>
              <a:t>Los cristianos verdaderos tienen la confianza puesta en la cosas celestiales </a:t>
            </a:r>
            <a:r>
              <a:rPr lang="es-CO" sz="2200" i="1" dirty="0" smtClean="0">
                <a:solidFill>
                  <a:srgbClr val="0000FF"/>
                </a:solidFill>
              </a:rPr>
              <a:t>Hebreos 11:10</a:t>
            </a:r>
            <a:r>
              <a:rPr lang="es-CO" sz="2200" dirty="0" smtClean="0">
                <a:solidFill>
                  <a:srgbClr val="0000FF"/>
                </a:solidFill>
              </a:rPr>
              <a:t> </a:t>
            </a:r>
            <a:r>
              <a:rPr lang="es-CO" sz="2200" dirty="0" smtClean="0">
                <a:solidFill>
                  <a:srgbClr val="C00000"/>
                </a:solidFill>
              </a:rPr>
              <a:t>«</a:t>
            </a:r>
            <a:r>
              <a:rPr lang="es-CO" sz="2200" b="0" dirty="0">
                <a:solidFill>
                  <a:srgbClr val="C00000"/>
                </a:solidFill>
              </a:rPr>
              <a:t>porque </a:t>
            </a:r>
            <a:r>
              <a:rPr lang="es-CO" sz="2200" i="1" u="sng" dirty="0">
                <a:solidFill>
                  <a:srgbClr val="C00000"/>
                </a:solidFill>
              </a:rPr>
              <a:t>esperaba</a:t>
            </a:r>
            <a:r>
              <a:rPr lang="es-CO" sz="2200" b="0" dirty="0">
                <a:solidFill>
                  <a:srgbClr val="C00000"/>
                </a:solidFill>
              </a:rPr>
              <a:t> la ciudad que tiene fundamentos, cuyo arquitecto y constructor es Dios</a:t>
            </a:r>
            <a:r>
              <a:rPr lang="es-CO" sz="2200" b="0" dirty="0" smtClean="0">
                <a:solidFill>
                  <a:srgbClr val="C00000"/>
                </a:solidFill>
              </a:rPr>
              <a:t>.»</a:t>
            </a:r>
            <a:r>
              <a:rPr lang="es-CO" sz="2200" b="0" dirty="0" smtClean="0"/>
              <a:t> los hombres que tenían fe en Dios, que tenían la mira en las cosas celestiales, procuraban siempre agradar aquel que les daba la promesa de habitar en la ciudad santa de Dios. </a:t>
            </a:r>
            <a:endParaRPr lang="es-CO" sz="2200" dirty="0"/>
          </a:p>
        </p:txBody>
      </p:sp>
      <p:sp>
        <p:nvSpPr>
          <p:cNvPr id="4" name="3 Marcador de contenido"/>
          <p:cNvSpPr>
            <a:spLocks noGrp="1"/>
          </p:cNvSpPr>
          <p:nvPr>
            <p:ph sz="half" idx="2"/>
          </p:nvPr>
        </p:nvSpPr>
        <p:spPr/>
        <p:txBody>
          <a:bodyPr>
            <a:noAutofit/>
          </a:bodyPr>
          <a:lstStyle/>
          <a:p>
            <a:pPr marL="0" indent="0" algn="just">
              <a:buNone/>
            </a:pPr>
            <a:r>
              <a:rPr lang="es-CO" sz="1800" b="0" dirty="0" smtClean="0"/>
              <a:t>Los hombres ajenos de la voluntad de Dios tienen su confianza puesta en lo material, en lo que ven, aquello que según ellos es el fruto de su esfuerzo y trabajo, ignorando así la buena voluntad de Dios.</a:t>
            </a:r>
          </a:p>
          <a:p>
            <a:pPr marL="0" indent="0" algn="just">
              <a:buNone/>
            </a:pPr>
            <a:r>
              <a:rPr lang="es-CO" sz="1800" dirty="0" smtClean="0">
                <a:solidFill>
                  <a:srgbClr val="0000FF"/>
                </a:solidFill>
              </a:rPr>
              <a:t>Marcos 4:18 </a:t>
            </a:r>
            <a:r>
              <a:rPr lang="es-CO" sz="1800" b="0" dirty="0" smtClean="0">
                <a:solidFill>
                  <a:srgbClr val="C00000"/>
                </a:solidFill>
              </a:rPr>
              <a:t>«Estos son los que fueron sembrados entre espinos: los que oyen la palabra, </a:t>
            </a:r>
            <a:r>
              <a:rPr lang="es-CO" sz="1800" dirty="0" smtClean="0">
                <a:solidFill>
                  <a:srgbClr val="0000FF"/>
                </a:solidFill>
              </a:rPr>
              <a:t>19</a:t>
            </a:r>
            <a:r>
              <a:rPr lang="es-CO" sz="1800" b="0" dirty="0" smtClean="0">
                <a:solidFill>
                  <a:srgbClr val="C00000"/>
                </a:solidFill>
              </a:rPr>
              <a:t> pero los </a:t>
            </a:r>
            <a:r>
              <a:rPr lang="es-CO" sz="1800" i="1" u="sng" dirty="0" smtClean="0">
                <a:solidFill>
                  <a:srgbClr val="C00000"/>
                </a:solidFill>
              </a:rPr>
              <a:t>afanes de este siglo, y el engaño de las riquezas, y las codicias de otras cosas</a:t>
            </a:r>
            <a:r>
              <a:rPr lang="es-CO" sz="1800" b="0" dirty="0" smtClean="0">
                <a:solidFill>
                  <a:srgbClr val="C00000"/>
                </a:solidFill>
              </a:rPr>
              <a:t>, entran y ahogan la palabra, y se hace infructuosa»</a:t>
            </a:r>
          </a:p>
          <a:p>
            <a:pPr marL="0" indent="0" algn="just">
              <a:buNone/>
            </a:pPr>
            <a:r>
              <a:rPr lang="es-CO" sz="1800" dirty="0" smtClean="0"/>
              <a:t>Queda claro que aquellos que su esperanza se basa en lo material hacen infructuosa la palabra de Dios</a:t>
            </a:r>
            <a:endParaRPr lang="es-CO" sz="1800" dirty="0"/>
          </a:p>
        </p:txBody>
      </p:sp>
    </p:spTree>
    <p:extLst>
      <p:ext uri="{BB962C8B-B14F-4D97-AF65-F5344CB8AC3E}">
        <p14:creationId xmlns:p14="http://schemas.microsoft.com/office/powerpoint/2010/main" val="212291000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¿Qué significado?</a:t>
            </a:r>
            <a:endParaRPr lang="es-CO"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1052736"/>
            <a:ext cx="8229600" cy="5616624"/>
          </a:xfrm>
        </p:spPr>
        <p:txBody>
          <a:bodyPr>
            <a:normAutofit fontScale="85000" lnSpcReduction="20000"/>
          </a:bodyPr>
          <a:lstStyle/>
          <a:p>
            <a:pPr marL="0" indent="0" algn="just">
              <a:buNone/>
            </a:pPr>
            <a:r>
              <a:rPr lang="es-CO" b="0" dirty="0"/>
              <a:t>¿</a:t>
            </a:r>
            <a:r>
              <a:rPr lang="es-CO" dirty="0" smtClean="0"/>
              <a:t>Que significado tiene este gran misterio de reconocer que la esperanza nuestra debe ser fundamentada en lo espiritual</a:t>
            </a:r>
            <a:r>
              <a:rPr lang="es-CO" b="0" dirty="0" smtClean="0"/>
              <a:t>?, la esperanza espiritual alimenta el alma cansada del cristiano que es azotado por la persecución, engaño y vanidad del mundo, </a:t>
            </a:r>
          </a:p>
          <a:p>
            <a:pPr marL="0" indent="0" algn="just">
              <a:buNone/>
            </a:pPr>
            <a:r>
              <a:rPr lang="es-CO" dirty="0" smtClean="0">
                <a:solidFill>
                  <a:srgbClr val="0000FF"/>
                </a:solidFill>
              </a:rPr>
              <a:t>Romanos 4:18 </a:t>
            </a:r>
            <a:r>
              <a:rPr lang="es-CO" b="0" dirty="0" smtClean="0"/>
              <a:t>«</a:t>
            </a:r>
            <a:r>
              <a:rPr lang="es-CO" i="1" u="sng" dirty="0">
                <a:solidFill>
                  <a:srgbClr val="C00000"/>
                </a:solidFill>
              </a:rPr>
              <a:t>El creyó</a:t>
            </a:r>
            <a:r>
              <a:rPr lang="es-CO" b="0" i="1" dirty="0">
                <a:solidFill>
                  <a:srgbClr val="C00000"/>
                </a:solidFill>
              </a:rPr>
              <a:t> en </a:t>
            </a:r>
            <a:r>
              <a:rPr lang="es-CO" i="1" u="sng" dirty="0">
                <a:solidFill>
                  <a:srgbClr val="C00000"/>
                </a:solidFill>
              </a:rPr>
              <a:t>esperanza contra esperanza</a:t>
            </a:r>
            <a:r>
              <a:rPr lang="es-CO" b="0" i="1" dirty="0">
                <a:solidFill>
                  <a:srgbClr val="C00000"/>
                </a:solidFill>
              </a:rPr>
              <a:t>, para llegar a ser padre de muchas gentes, conforme a lo que se le había dicho: Así será tu </a:t>
            </a:r>
            <a:r>
              <a:rPr lang="es-CO" b="0" i="1" dirty="0" smtClean="0">
                <a:solidFill>
                  <a:srgbClr val="C00000"/>
                </a:solidFill>
              </a:rPr>
              <a:t>descendencia</a:t>
            </a:r>
            <a:r>
              <a:rPr lang="es-CO" b="0" dirty="0" smtClean="0"/>
              <a:t>»</a:t>
            </a:r>
            <a:endParaRPr lang="es-CO" dirty="0" smtClean="0">
              <a:solidFill>
                <a:srgbClr val="0000FF"/>
              </a:solidFill>
            </a:endParaRPr>
          </a:p>
          <a:p>
            <a:pPr marL="0" indent="0" algn="just">
              <a:buNone/>
            </a:pPr>
            <a:r>
              <a:rPr lang="es-CO" dirty="0" smtClean="0">
                <a:solidFill>
                  <a:srgbClr val="0000FF"/>
                </a:solidFill>
              </a:rPr>
              <a:t>Hechos 23:6</a:t>
            </a:r>
            <a:r>
              <a:rPr lang="es-CO" b="0" dirty="0" smtClean="0"/>
              <a:t> «</a:t>
            </a:r>
            <a:r>
              <a:rPr lang="es-CO" b="0" i="1" dirty="0" smtClean="0">
                <a:solidFill>
                  <a:srgbClr val="C00000"/>
                </a:solidFill>
              </a:rPr>
              <a:t>Entonces Pablo, notando que una parte era de saduceos y otra de fariseos, alzó la voz en el concilio: Varones hermanos, yo soy fariseo, hijo de fariseo; acerca de </a:t>
            </a:r>
            <a:r>
              <a:rPr lang="es-CO" i="1" u="sng" dirty="0" smtClean="0">
                <a:solidFill>
                  <a:srgbClr val="C00000"/>
                </a:solidFill>
              </a:rPr>
              <a:t>la esperanza</a:t>
            </a:r>
            <a:r>
              <a:rPr lang="es-CO" b="0" i="1" dirty="0" smtClean="0">
                <a:solidFill>
                  <a:srgbClr val="C00000"/>
                </a:solidFill>
              </a:rPr>
              <a:t> y de la resurrección de los muertos se me juzga.</a:t>
            </a:r>
            <a:r>
              <a:rPr lang="es-CO" b="0" dirty="0" smtClean="0"/>
              <a:t>»</a:t>
            </a:r>
            <a:endParaRPr lang="es-CO" b="0" dirty="0"/>
          </a:p>
        </p:txBody>
      </p:sp>
    </p:spTree>
    <p:extLst>
      <p:ext uri="{BB962C8B-B14F-4D97-AF65-F5344CB8AC3E}">
        <p14:creationId xmlns:p14="http://schemas.microsoft.com/office/powerpoint/2010/main" val="15972074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«DIOS» Nuestra Esperanza…</a:t>
            </a:r>
            <a:endParaRPr lang="es-CO"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1124744"/>
            <a:ext cx="8229600" cy="5472608"/>
          </a:xfrm>
        </p:spPr>
        <p:txBody>
          <a:bodyPr/>
          <a:lstStyle/>
          <a:p>
            <a:pPr marL="0" indent="0" algn="just">
              <a:buNone/>
            </a:pPr>
            <a:r>
              <a:rPr lang="es-CO" dirty="0" smtClean="0">
                <a:solidFill>
                  <a:srgbClr val="0000FF"/>
                </a:solidFill>
              </a:rPr>
              <a:t>Hechos 24:15</a:t>
            </a:r>
            <a:r>
              <a:rPr lang="es-CO" dirty="0" smtClean="0"/>
              <a:t> </a:t>
            </a:r>
            <a:r>
              <a:rPr lang="es-CO" baseline="30000" dirty="0"/>
              <a:t> </a:t>
            </a:r>
            <a:r>
              <a:rPr lang="es-CO" baseline="30000" dirty="0" smtClean="0">
                <a:solidFill>
                  <a:srgbClr val="C00000"/>
                </a:solidFill>
              </a:rPr>
              <a:t>«</a:t>
            </a:r>
            <a:r>
              <a:rPr lang="es-CO" i="1" u="sng" dirty="0" smtClean="0">
                <a:solidFill>
                  <a:srgbClr val="C00000"/>
                </a:solidFill>
              </a:rPr>
              <a:t>teniendo </a:t>
            </a:r>
            <a:r>
              <a:rPr lang="es-CO" i="1" u="sng" dirty="0">
                <a:solidFill>
                  <a:srgbClr val="C00000"/>
                </a:solidFill>
              </a:rPr>
              <a:t>esperanza en Dios</a:t>
            </a:r>
            <a:r>
              <a:rPr lang="es-CO" b="0" dirty="0">
                <a:solidFill>
                  <a:srgbClr val="C00000"/>
                </a:solidFill>
              </a:rPr>
              <a:t>, la cual ellos también abrigan, de que ha de haber resurrección de los muertos, así de justos como de injustos</a:t>
            </a:r>
            <a:r>
              <a:rPr lang="es-CO" b="0" dirty="0" smtClean="0">
                <a:solidFill>
                  <a:srgbClr val="C00000"/>
                </a:solidFill>
              </a:rPr>
              <a:t>.» </a:t>
            </a:r>
            <a:r>
              <a:rPr lang="es-CO" b="0" dirty="0" smtClean="0"/>
              <a:t>Para el cristiano la esperanza es celestial, la esperanza es Dios. </a:t>
            </a:r>
            <a:r>
              <a:rPr lang="es-CO" dirty="0" smtClean="0">
                <a:solidFill>
                  <a:srgbClr val="0000FF"/>
                </a:solidFill>
              </a:rPr>
              <a:t>Romanos 5:2 </a:t>
            </a:r>
            <a:r>
              <a:rPr lang="es-CO" b="0" i="1" dirty="0" smtClean="0">
                <a:solidFill>
                  <a:srgbClr val="C00000"/>
                </a:solidFill>
              </a:rPr>
              <a:t>«</a:t>
            </a:r>
            <a:r>
              <a:rPr lang="es-CO" b="0" i="1" dirty="0">
                <a:solidFill>
                  <a:srgbClr val="C00000"/>
                </a:solidFill>
              </a:rPr>
              <a:t>por quien también tenemos entrada por la fe a esta gracia en la cual estamos firmes, y nos gloriamos en </a:t>
            </a:r>
            <a:r>
              <a:rPr lang="es-CO" i="1" u="sng" dirty="0">
                <a:solidFill>
                  <a:srgbClr val="C00000"/>
                </a:solidFill>
              </a:rPr>
              <a:t>la esperanza</a:t>
            </a:r>
            <a:r>
              <a:rPr lang="es-CO" b="0" i="1" dirty="0">
                <a:solidFill>
                  <a:srgbClr val="C00000"/>
                </a:solidFill>
              </a:rPr>
              <a:t> de la gloria de Dios</a:t>
            </a:r>
            <a:r>
              <a:rPr lang="es-CO" b="0" i="1" dirty="0" smtClean="0">
                <a:solidFill>
                  <a:srgbClr val="C00000"/>
                </a:solidFill>
              </a:rPr>
              <a:t>.»</a:t>
            </a:r>
            <a:endParaRPr lang="es-CO" i="1" dirty="0">
              <a:solidFill>
                <a:srgbClr val="C00000"/>
              </a:solidFill>
            </a:endParaRPr>
          </a:p>
        </p:txBody>
      </p:sp>
    </p:spTree>
    <p:extLst>
      <p:ext uri="{BB962C8B-B14F-4D97-AF65-F5344CB8AC3E}">
        <p14:creationId xmlns:p14="http://schemas.microsoft.com/office/powerpoint/2010/main" val="40345005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 CIELO» Nuestra Esperanza…</a:t>
            </a:r>
            <a:endParaRPr lang="es-CO"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1124744"/>
            <a:ext cx="8229600" cy="5472608"/>
          </a:xfrm>
        </p:spPr>
        <p:txBody>
          <a:bodyPr>
            <a:normAutofit fontScale="92500" lnSpcReduction="10000"/>
          </a:bodyPr>
          <a:lstStyle/>
          <a:p>
            <a:pPr marL="0" indent="0" algn="just">
              <a:buNone/>
            </a:pPr>
            <a:r>
              <a:rPr lang="es-CO" dirty="0" smtClean="0">
                <a:solidFill>
                  <a:srgbClr val="0000FF"/>
                </a:solidFill>
              </a:rPr>
              <a:t>Hebreos 11:9-10</a:t>
            </a:r>
            <a:r>
              <a:rPr lang="es-CO" dirty="0" smtClean="0"/>
              <a:t> </a:t>
            </a:r>
            <a:r>
              <a:rPr lang="es-CO" baseline="30000" dirty="0" smtClean="0"/>
              <a:t> </a:t>
            </a:r>
            <a:r>
              <a:rPr lang="es-CO" baseline="30000" dirty="0" smtClean="0">
                <a:solidFill>
                  <a:srgbClr val="C00000"/>
                </a:solidFill>
              </a:rPr>
              <a:t>«</a:t>
            </a:r>
            <a:r>
              <a:rPr lang="es-CO" b="0" dirty="0">
                <a:solidFill>
                  <a:srgbClr val="C00000"/>
                </a:solidFill>
              </a:rPr>
              <a:t>Por la fe habitó como extranjero en la tierra prometida como en tierra ajena, morando en tiendas con Isaac y Jacob, coherederos de la misma promesa;</a:t>
            </a:r>
            <a:r>
              <a:rPr lang="es-CO" baseline="30000" dirty="0">
                <a:solidFill>
                  <a:srgbClr val="C00000"/>
                </a:solidFill>
              </a:rPr>
              <a:t> 10 </a:t>
            </a:r>
            <a:r>
              <a:rPr lang="es-CO" b="0" dirty="0">
                <a:solidFill>
                  <a:srgbClr val="C00000"/>
                </a:solidFill>
              </a:rPr>
              <a:t>porque </a:t>
            </a:r>
            <a:r>
              <a:rPr lang="es-CO" i="1" u="sng" dirty="0">
                <a:solidFill>
                  <a:srgbClr val="C00000"/>
                </a:solidFill>
              </a:rPr>
              <a:t>esperaba la ciudad que tiene fundamentos, cuyo arquitecto y constructor es Dios.</a:t>
            </a:r>
            <a:r>
              <a:rPr lang="es-CO" b="0" dirty="0" smtClean="0">
                <a:solidFill>
                  <a:srgbClr val="C00000"/>
                </a:solidFill>
              </a:rPr>
              <a:t>» </a:t>
            </a:r>
            <a:r>
              <a:rPr lang="es-CO" b="0" dirty="0" smtClean="0"/>
              <a:t>El cielo es el gran fin de nuestra carrera como cristianos </a:t>
            </a:r>
            <a:r>
              <a:rPr lang="es-CO" dirty="0" smtClean="0">
                <a:solidFill>
                  <a:srgbClr val="0000FF"/>
                </a:solidFill>
              </a:rPr>
              <a:t>Mateo 6:19 </a:t>
            </a:r>
            <a:r>
              <a:rPr lang="es-CO" b="0" i="1" dirty="0" smtClean="0">
                <a:solidFill>
                  <a:srgbClr val="C00000"/>
                </a:solidFill>
              </a:rPr>
              <a:t>«</a:t>
            </a:r>
            <a:r>
              <a:rPr lang="es-CO" b="0" dirty="0">
                <a:solidFill>
                  <a:srgbClr val="C00000"/>
                </a:solidFill>
              </a:rPr>
              <a:t>No os hagáis tesoros en la tierra, donde la polilla y el orín corrompen, y donde ladrones minan y hurtan</a:t>
            </a:r>
            <a:r>
              <a:rPr lang="es-CO" b="0" dirty="0" smtClean="0">
                <a:solidFill>
                  <a:srgbClr val="C00000"/>
                </a:solidFill>
              </a:rPr>
              <a:t>; </a:t>
            </a:r>
            <a:r>
              <a:rPr lang="es-CO" dirty="0" smtClean="0">
                <a:solidFill>
                  <a:srgbClr val="0000FF"/>
                </a:solidFill>
              </a:rPr>
              <a:t>20.</a:t>
            </a:r>
            <a:r>
              <a:rPr lang="es-CO" b="0" dirty="0" smtClean="0">
                <a:solidFill>
                  <a:srgbClr val="C00000"/>
                </a:solidFill>
              </a:rPr>
              <a:t> sino </a:t>
            </a:r>
            <a:r>
              <a:rPr lang="es-CO" b="0" dirty="0">
                <a:solidFill>
                  <a:srgbClr val="C00000"/>
                </a:solidFill>
              </a:rPr>
              <a:t>haceos </a:t>
            </a:r>
            <a:r>
              <a:rPr lang="es-CO" i="1" u="sng" dirty="0">
                <a:solidFill>
                  <a:srgbClr val="C00000"/>
                </a:solidFill>
              </a:rPr>
              <a:t>tesoros en el cielo</a:t>
            </a:r>
            <a:r>
              <a:rPr lang="es-CO" b="0" dirty="0">
                <a:solidFill>
                  <a:srgbClr val="C00000"/>
                </a:solidFill>
              </a:rPr>
              <a:t>, donde ni la polilla ni el orín corrompen, y donde ladrones no minan ni hurtan.</a:t>
            </a:r>
            <a:r>
              <a:rPr lang="es-CO" b="0" i="1" dirty="0" smtClean="0">
                <a:solidFill>
                  <a:srgbClr val="C00000"/>
                </a:solidFill>
              </a:rPr>
              <a:t>»</a:t>
            </a:r>
            <a:endParaRPr lang="es-CO" i="1" dirty="0">
              <a:solidFill>
                <a:srgbClr val="C00000"/>
              </a:solidFill>
            </a:endParaRPr>
          </a:p>
        </p:txBody>
      </p:sp>
    </p:spTree>
    <p:extLst>
      <p:ext uri="{BB962C8B-B14F-4D97-AF65-F5344CB8AC3E}">
        <p14:creationId xmlns:p14="http://schemas.microsoft.com/office/powerpoint/2010/main" val="257324953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 Palabra» Nuestra Esperanza…</a:t>
            </a:r>
            <a:endParaRPr lang="es-CO"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1124744"/>
            <a:ext cx="8229600" cy="5472608"/>
          </a:xfrm>
        </p:spPr>
        <p:txBody>
          <a:bodyPr>
            <a:normAutofit/>
          </a:bodyPr>
          <a:lstStyle/>
          <a:p>
            <a:pPr marL="0" indent="0" algn="just">
              <a:buNone/>
            </a:pPr>
            <a:r>
              <a:rPr lang="es-CO" dirty="0" smtClean="0">
                <a:solidFill>
                  <a:srgbClr val="0000FF"/>
                </a:solidFill>
              </a:rPr>
              <a:t>1 Pedro 3:15</a:t>
            </a:r>
            <a:r>
              <a:rPr lang="es-CO" i="1" dirty="0" smtClean="0">
                <a:solidFill>
                  <a:srgbClr val="C00000"/>
                </a:solidFill>
              </a:rPr>
              <a:t> </a:t>
            </a:r>
            <a:r>
              <a:rPr lang="es-CO" i="1" dirty="0" smtClean="0"/>
              <a:t>«</a:t>
            </a:r>
            <a:r>
              <a:rPr lang="es-CO" b="0" dirty="0">
                <a:solidFill>
                  <a:srgbClr val="C00000"/>
                </a:solidFill>
              </a:rPr>
              <a:t>sino santificad a Dios el Señor en vuestros corazones, y estad siempre preparados para presentar </a:t>
            </a:r>
            <a:r>
              <a:rPr lang="es-CO" i="1" u="sng" dirty="0">
                <a:solidFill>
                  <a:srgbClr val="C00000"/>
                </a:solidFill>
              </a:rPr>
              <a:t>defensa</a:t>
            </a:r>
            <a:r>
              <a:rPr lang="es-CO" b="0" dirty="0">
                <a:solidFill>
                  <a:srgbClr val="C00000"/>
                </a:solidFill>
              </a:rPr>
              <a:t> con mansedumbre y reverencia ante todo el que os demande </a:t>
            </a:r>
            <a:r>
              <a:rPr lang="es-CO" i="1" u="sng" dirty="0">
                <a:solidFill>
                  <a:srgbClr val="C00000"/>
                </a:solidFill>
              </a:rPr>
              <a:t>razón</a:t>
            </a:r>
            <a:r>
              <a:rPr lang="es-CO" b="0" dirty="0">
                <a:solidFill>
                  <a:srgbClr val="C00000"/>
                </a:solidFill>
              </a:rPr>
              <a:t> de </a:t>
            </a:r>
            <a:r>
              <a:rPr lang="es-CO" i="1" u="sng" dirty="0">
                <a:solidFill>
                  <a:srgbClr val="C00000"/>
                </a:solidFill>
              </a:rPr>
              <a:t>la esperanza</a:t>
            </a:r>
            <a:r>
              <a:rPr lang="es-CO" b="0" dirty="0">
                <a:solidFill>
                  <a:srgbClr val="C00000"/>
                </a:solidFill>
              </a:rPr>
              <a:t> que hay en vosotros</a:t>
            </a:r>
            <a:r>
              <a:rPr lang="es-CO" b="0" dirty="0" smtClean="0">
                <a:solidFill>
                  <a:srgbClr val="C00000"/>
                </a:solidFill>
              </a:rPr>
              <a:t>;</a:t>
            </a:r>
            <a:r>
              <a:rPr lang="es-CO" b="0" dirty="0" smtClean="0"/>
              <a:t>» Todas las personas deben reconocer que la esperanza es la palabra de Dios, la cual nos </a:t>
            </a:r>
            <a:r>
              <a:rPr lang="es-CO" b="0" dirty="0" err="1" smtClean="0"/>
              <a:t>conducira</a:t>
            </a:r>
            <a:r>
              <a:rPr lang="es-CO" b="0" dirty="0" smtClean="0"/>
              <a:t> al cielo, a la presencia de nuestro DIOS y salvador.</a:t>
            </a:r>
            <a:endParaRPr lang="es-CO" i="1" dirty="0"/>
          </a:p>
        </p:txBody>
      </p:sp>
    </p:spTree>
    <p:extLst>
      <p:ext uri="{BB962C8B-B14F-4D97-AF65-F5344CB8AC3E}">
        <p14:creationId xmlns:p14="http://schemas.microsoft.com/office/powerpoint/2010/main" val="103613411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«Cristo» Nuestra Esperanza…</a:t>
            </a:r>
            <a:endParaRPr lang="es-CO"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1124744"/>
            <a:ext cx="8229600" cy="5472608"/>
          </a:xfrm>
        </p:spPr>
        <p:txBody>
          <a:bodyPr>
            <a:normAutofit/>
          </a:bodyPr>
          <a:lstStyle/>
          <a:p>
            <a:pPr marL="0" indent="0" algn="just">
              <a:buNone/>
            </a:pPr>
            <a:r>
              <a:rPr lang="es-CO" dirty="0" smtClean="0">
                <a:solidFill>
                  <a:srgbClr val="C00000"/>
                </a:solidFill>
              </a:rPr>
              <a:t>1 Juan 3:3</a:t>
            </a:r>
            <a:r>
              <a:rPr lang="es-CO" i="1" dirty="0" smtClean="0">
                <a:solidFill>
                  <a:srgbClr val="C00000"/>
                </a:solidFill>
              </a:rPr>
              <a:t> </a:t>
            </a:r>
            <a:r>
              <a:rPr lang="es-CO" i="1" dirty="0" smtClean="0"/>
              <a:t>«</a:t>
            </a:r>
            <a:r>
              <a:rPr lang="es-CO" b="0" dirty="0">
                <a:solidFill>
                  <a:srgbClr val="C00000"/>
                </a:solidFill>
              </a:rPr>
              <a:t>Y todo aquel que tiene </a:t>
            </a:r>
            <a:r>
              <a:rPr lang="es-CO" i="1" u="sng" dirty="0">
                <a:solidFill>
                  <a:srgbClr val="C00000"/>
                </a:solidFill>
              </a:rPr>
              <a:t>esta esperanza en él</a:t>
            </a:r>
            <a:r>
              <a:rPr lang="es-CO" b="0" dirty="0">
                <a:solidFill>
                  <a:srgbClr val="C00000"/>
                </a:solidFill>
              </a:rPr>
              <a:t>, se purifica a sí mismo, así como él es </a:t>
            </a:r>
            <a:r>
              <a:rPr lang="es-CO" b="0" dirty="0" smtClean="0">
                <a:solidFill>
                  <a:srgbClr val="C00000"/>
                </a:solidFill>
              </a:rPr>
              <a:t>puro</a:t>
            </a:r>
            <a:r>
              <a:rPr lang="es-CO" dirty="0" smtClean="0"/>
              <a:t>» Al ser Jesucristo el autor de eterna salvación, se convierte en nuestra esperanza eterna, en nuestra esperanza para el perdón de nuestros pecados, en el único camino que lleva a Dios el Padre, </a:t>
            </a:r>
            <a:r>
              <a:rPr lang="es-CO" dirty="0" smtClean="0">
                <a:solidFill>
                  <a:srgbClr val="0000FF"/>
                </a:solidFill>
              </a:rPr>
              <a:t>Juan 14:6 </a:t>
            </a:r>
            <a:r>
              <a:rPr lang="es-CO" dirty="0" smtClean="0"/>
              <a:t>«</a:t>
            </a:r>
            <a:r>
              <a:rPr lang="es-CO" b="0" dirty="0">
                <a:solidFill>
                  <a:srgbClr val="C00000"/>
                </a:solidFill>
              </a:rPr>
              <a:t>Jesús le dijo: </a:t>
            </a:r>
            <a:r>
              <a:rPr lang="es-CO" i="1" u="sng" dirty="0">
                <a:solidFill>
                  <a:srgbClr val="C00000"/>
                </a:solidFill>
              </a:rPr>
              <a:t>Yo soy el camino, y la verdad, y la vida</a:t>
            </a:r>
            <a:r>
              <a:rPr lang="es-CO" b="0" dirty="0">
                <a:solidFill>
                  <a:srgbClr val="C00000"/>
                </a:solidFill>
              </a:rPr>
              <a:t>; nadie viene al Padre, sino por mí</a:t>
            </a:r>
            <a:r>
              <a:rPr lang="es-CO" b="0" dirty="0" smtClean="0">
                <a:solidFill>
                  <a:srgbClr val="C00000"/>
                </a:solidFill>
              </a:rPr>
              <a:t>.</a:t>
            </a:r>
            <a:r>
              <a:rPr lang="es-CO" b="0" dirty="0" smtClean="0"/>
              <a:t>»</a:t>
            </a:r>
            <a:endParaRPr lang="es-CO" i="1" dirty="0"/>
          </a:p>
        </p:txBody>
      </p:sp>
    </p:spTree>
    <p:extLst>
      <p:ext uri="{BB962C8B-B14F-4D97-AF65-F5344CB8AC3E}">
        <p14:creationId xmlns:p14="http://schemas.microsoft.com/office/powerpoint/2010/main" val="392619273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O" sz="2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 Espíritu Santo» Nuestra Esperanza…</a:t>
            </a:r>
            <a:endParaRPr lang="es-CO" sz="2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idx="1"/>
          </p:nvPr>
        </p:nvSpPr>
        <p:spPr>
          <a:xfrm>
            <a:off x="457200" y="1124744"/>
            <a:ext cx="8229600" cy="5472608"/>
          </a:xfrm>
        </p:spPr>
        <p:txBody>
          <a:bodyPr>
            <a:normAutofit/>
          </a:bodyPr>
          <a:lstStyle/>
          <a:p>
            <a:pPr marL="0" indent="0" algn="just">
              <a:buNone/>
            </a:pPr>
            <a:r>
              <a:rPr lang="es-CO" sz="2800" i="1" dirty="0" smtClean="0">
                <a:solidFill>
                  <a:srgbClr val="0000FF"/>
                </a:solidFill>
              </a:rPr>
              <a:t>Hechos 2:16 </a:t>
            </a:r>
            <a:r>
              <a:rPr lang="es-CO" sz="2800" i="1" dirty="0" smtClean="0"/>
              <a:t>«</a:t>
            </a:r>
            <a:r>
              <a:rPr lang="es-CO" sz="2800" b="0" dirty="0">
                <a:solidFill>
                  <a:srgbClr val="C00000"/>
                </a:solidFill>
              </a:rPr>
              <a:t>Mas esto es lo dicho por el profeta Joel:</a:t>
            </a:r>
            <a:r>
              <a:rPr lang="es-CO" sz="2800" baseline="30000" dirty="0">
                <a:solidFill>
                  <a:srgbClr val="C00000"/>
                </a:solidFill>
              </a:rPr>
              <a:t> </a:t>
            </a:r>
            <a:r>
              <a:rPr lang="es-CO" sz="2800" baseline="30000" dirty="0">
                <a:solidFill>
                  <a:srgbClr val="0000FF"/>
                </a:solidFill>
              </a:rPr>
              <a:t>17</a:t>
            </a:r>
            <a:r>
              <a:rPr lang="es-CO" sz="2800" baseline="30000" dirty="0">
                <a:solidFill>
                  <a:srgbClr val="C00000"/>
                </a:solidFill>
              </a:rPr>
              <a:t> </a:t>
            </a:r>
            <a:r>
              <a:rPr lang="es-CO" sz="2800" b="0" i="1" dirty="0">
                <a:solidFill>
                  <a:srgbClr val="C00000"/>
                </a:solidFill>
              </a:rPr>
              <a:t>Y en los postreros días, dice </a:t>
            </a:r>
            <a:r>
              <a:rPr lang="es-CO" sz="2800" b="0" i="1" dirty="0" smtClean="0">
                <a:solidFill>
                  <a:srgbClr val="C00000"/>
                </a:solidFill>
              </a:rPr>
              <a:t>Dios, </a:t>
            </a:r>
            <a:r>
              <a:rPr lang="es-CO" sz="2800" i="1" u="sng" dirty="0" smtClean="0">
                <a:solidFill>
                  <a:srgbClr val="C00000"/>
                </a:solidFill>
              </a:rPr>
              <a:t>Derramaré </a:t>
            </a:r>
            <a:r>
              <a:rPr lang="es-CO" sz="2800" i="1" u="sng" dirty="0">
                <a:solidFill>
                  <a:srgbClr val="C00000"/>
                </a:solidFill>
              </a:rPr>
              <a:t>de mi Espíritu</a:t>
            </a:r>
            <a:r>
              <a:rPr lang="es-CO" sz="2800" b="0" i="1" dirty="0">
                <a:solidFill>
                  <a:srgbClr val="C00000"/>
                </a:solidFill>
              </a:rPr>
              <a:t> sobre toda carne, </a:t>
            </a:r>
            <a:r>
              <a:rPr lang="es-CO" sz="2800" b="0" i="1" dirty="0" smtClean="0">
                <a:solidFill>
                  <a:srgbClr val="C00000"/>
                </a:solidFill>
              </a:rPr>
              <a:t>Y </a:t>
            </a:r>
            <a:r>
              <a:rPr lang="es-CO" sz="2800" b="0" i="1" dirty="0">
                <a:solidFill>
                  <a:srgbClr val="C00000"/>
                </a:solidFill>
              </a:rPr>
              <a:t>vuestros hijos y vuestras hijas profetizarán</a:t>
            </a:r>
            <a:r>
              <a:rPr lang="es-CO" sz="2800" b="0" i="1" dirty="0" smtClean="0">
                <a:solidFill>
                  <a:srgbClr val="C00000"/>
                </a:solidFill>
              </a:rPr>
              <a:t>; Vuestros </a:t>
            </a:r>
            <a:r>
              <a:rPr lang="es-CO" sz="2800" b="0" i="1" dirty="0">
                <a:solidFill>
                  <a:srgbClr val="C00000"/>
                </a:solidFill>
              </a:rPr>
              <a:t>jóvenes verán visiones, </a:t>
            </a:r>
            <a:r>
              <a:rPr lang="es-CO" sz="2800" b="0" i="1" dirty="0" smtClean="0">
                <a:solidFill>
                  <a:srgbClr val="C00000"/>
                </a:solidFill>
              </a:rPr>
              <a:t>Y </a:t>
            </a:r>
            <a:r>
              <a:rPr lang="es-CO" sz="2800" b="0" i="1" dirty="0">
                <a:solidFill>
                  <a:srgbClr val="C00000"/>
                </a:solidFill>
              </a:rPr>
              <a:t>vuestros ancianos soñarán sueños;</a:t>
            </a:r>
            <a:r>
              <a:rPr lang="es-CO" sz="2800" baseline="30000" dirty="0">
                <a:solidFill>
                  <a:srgbClr val="C00000"/>
                </a:solidFill>
              </a:rPr>
              <a:t> </a:t>
            </a:r>
            <a:r>
              <a:rPr lang="es-CO" sz="2800" baseline="30000" dirty="0">
                <a:solidFill>
                  <a:srgbClr val="0000FF"/>
                </a:solidFill>
              </a:rPr>
              <a:t>18</a:t>
            </a:r>
            <a:r>
              <a:rPr lang="es-CO" sz="2800" baseline="30000" dirty="0">
                <a:solidFill>
                  <a:srgbClr val="C00000"/>
                </a:solidFill>
              </a:rPr>
              <a:t> </a:t>
            </a:r>
            <a:r>
              <a:rPr lang="es-CO" sz="2800" b="0" i="1" dirty="0">
                <a:solidFill>
                  <a:srgbClr val="C00000"/>
                </a:solidFill>
              </a:rPr>
              <a:t>Y de cierto sobre mis siervos y sobre mis siervas en aquellos días </a:t>
            </a:r>
          </a:p>
          <a:p>
            <a:pPr marL="0" indent="0" algn="just">
              <a:buNone/>
            </a:pPr>
            <a:r>
              <a:rPr lang="es-CO" sz="2800" i="1" u="sng" dirty="0">
                <a:solidFill>
                  <a:srgbClr val="C00000"/>
                </a:solidFill>
              </a:rPr>
              <a:t>Derramaré de mi Espíritu</a:t>
            </a:r>
            <a:r>
              <a:rPr lang="es-CO" sz="2800" b="0" i="1" dirty="0">
                <a:solidFill>
                  <a:srgbClr val="C00000"/>
                </a:solidFill>
              </a:rPr>
              <a:t>, y profetizarán</a:t>
            </a:r>
            <a:r>
              <a:rPr lang="es-CO" sz="2800" b="0" i="1" dirty="0" smtClean="0">
                <a:solidFill>
                  <a:srgbClr val="C00000"/>
                </a:solidFill>
              </a:rPr>
              <a:t>.</a:t>
            </a:r>
            <a:r>
              <a:rPr lang="es-CO" sz="2800" b="0" i="1" dirty="0" smtClean="0"/>
              <a:t>» </a:t>
            </a:r>
            <a:r>
              <a:rPr lang="es-CO" sz="2800" b="0" dirty="0" smtClean="0"/>
              <a:t>La esperanza de cada Cristiano es gozar con la mayor bendición e inspiración de todas, la que nos brinda el Espíritu Santo a través de la palabra de Dios.</a:t>
            </a:r>
            <a:endParaRPr lang="es-CO" sz="2800" i="1" dirty="0">
              <a:solidFill>
                <a:srgbClr val="C00000"/>
              </a:solidFill>
            </a:endParaRPr>
          </a:p>
        </p:txBody>
      </p:sp>
    </p:spTree>
    <p:extLst>
      <p:ext uri="{BB962C8B-B14F-4D97-AF65-F5344CB8AC3E}">
        <p14:creationId xmlns:p14="http://schemas.microsoft.com/office/powerpoint/2010/main" val="287855349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944</Words>
  <Application>Microsoft Office PowerPoint</Application>
  <PresentationFormat>Presentación en pantalla (4:3)</PresentationFormat>
  <Paragraphs>28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 Nuestra Esperanza !</vt:lpstr>
      <vt:lpstr>Introducción</vt:lpstr>
      <vt:lpstr>El gran abismo de la esperanza</vt:lpstr>
      <vt:lpstr>¿Qué significado?</vt:lpstr>
      <vt:lpstr>«DIOS» Nuestra Esperanza…</vt:lpstr>
      <vt:lpstr>«El CIELO» Nuestra Esperanza…</vt:lpstr>
      <vt:lpstr>«La Palabra» Nuestra Esperanza…</vt:lpstr>
      <vt:lpstr>«Cristo» Nuestra Esperanza…</vt:lpstr>
      <vt:lpstr>«El Espíritu Santo» Nuestra Esperanza…</vt:lpstr>
      <vt:lpstr>Conclusión…</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Nuestra Esperanza !</dc:title>
  <dc:creator>ALIRIO</dc:creator>
  <cp:lastModifiedBy>ALIRIO</cp:lastModifiedBy>
  <cp:revision>16</cp:revision>
  <dcterms:created xsi:type="dcterms:W3CDTF">2012-12-30T00:40:43Z</dcterms:created>
  <dcterms:modified xsi:type="dcterms:W3CDTF">2012-12-30T02:04:50Z</dcterms:modified>
</cp:coreProperties>
</file>