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lvl1pPr>
              <a:defRPr sz="8000"/>
            </a:lvl1pPr>
          </a:lstStyle>
          <a:p>
            <a:r>
              <a:rPr lang="es-ES" smtClean="0"/>
              <a:t>Haga clic para modificar el estilo de título del patrón</a:t>
            </a:r>
            <a:endParaRPr lang="es-CO" dirty="0"/>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4CA8A063-25C5-4E7D-B279-626A50297421}" type="datetimeFigureOut">
              <a:rPr lang="es-CO" smtClean="0"/>
              <a:t>25/12/2012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74384CB-525C-4A20-9774-F20D51C02C0B}" type="slidenum">
              <a:rPr lang="es-CO" smtClean="0"/>
              <a:t>‹Nº›</a:t>
            </a:fld>
            <a:endParaRPr lang="es-CO"/>
          </a:p>
        </p:txBody>
      </p:sp>
    </p:spTree>
    <p:extLst>
      <p:ext uri="{BB962C8B-B14F-4D97-AF65-F5344CB8AC3E}">
        <p14:creationId xmlns:p14="http://schemas.microsoft.com/office/powerpoint/2010/main" val="194162993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4CA8A063-25C5-4E7D-B279-626A50297421}" type="datetimeFigureOut">
              <a:rPr lang="es-CO" smtClean="0"/>
              <a:t>25/12/2012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74384CB-525C-4A20-9774-F20D51C02C0B}" type="slidenum">
              <a:rPr lang="es-CO" smtClean="0"/>
              <a:t>‹Nº›</a:t>
            </a:fld>
            <a:endParaRPr lang="es-CO"/>
          </a:p>
        </p:txBody>
      </p:sp>
    </p:spTree>
    <p:extLst>
      <p:ext uri="{BB962C8B-B14F-4D97-AF65-F5344CB8AC3E}">
        <p14:creationId xmlns:p14="http://schemas.microsoft.com/office/powerpoint/2010/main" val="373355781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4CA8A063-25C5-4E7D-B279-626A50297421}" type="datetimeFigureOut">
              <a:rPr lang="es-CO" smtClean="0"/>
              <a:t>25/12/2012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74384CB-525C-4A20-9774-F20D51C02C0B}" type="slidenum">
              <a:rPr lang="es-CO" smtClean="0"/>
              <a:t>‹Nº›</a:t>
            </a:fld>
            <a:endParaRPr lang="es-CO"/>
          </a:p>
        </p:txBody>
      </p:sp>
    </p:spTree>
    <p:extLst>
      <p:ext uri="{BB962C8B-B14F-4D97-AF65-F5344CB8AC3E}">
        <p14:creationId xmlns:p14="http://schemas.microsoft.com/office/powerpoint/2010/main" val="66086752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lgn="r">
              <a:defRPr/>
            </a:lvl1pPr>
          </a:lstStyle>
          <a:p>
            <a:r>
              <a:rPr lang="es-ES" smtClean="0"/>
              <a:t>Haga clic para modificar el estilo de título del patrón</a:t>
            </a:r>
            <a:endParaRPr lang="es-CO" dirty="0"/>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4CA8A063-25C5-4E7D-B279-626A50297421}" type="datetimeFigureOut">
              <a:rPr lang="es-CO" smtClean="0"/>
              <a:t>25/12/2012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74384CB-525C-4A20-9774-F20D51C02C0B}" type="slidenum">
              <a:rPr lang="es-CO" smtClean="0"/>
              <a:t>‹Nº›</a:t>
            </a:fld>
            <a:endParaRPr lang="es-CO"/>
          </a:p>
        </p:txBody>
      </p:sp>
    </p:spTree>
    <p:extLst>
      <p:ext uri="{BB962C8B-B14F-4D97-AF65-F5344CB8AC3E}">
        <p14:creationId xmlns:p14="http://schemas.microsoft.com/office/powerpoint/2010/main" val="74548175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CA8A063-25C5-4E7D-B279-626A50297421}" type="datetimeFigureOut">
              <a:rPr lang="es-CO" smtClean="0"/>
              <a:t>25/12/2012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74384CB-525C-4A20-9774-F20D51C02C0B}" type="slidenum">
              <a:rPr lang="es-CO" smtClean="0"/>
              <a:t>‹Nº›</a:t>
            </a:fld>
            <a:endParaRPr lang="es-CO"/>
          </a:p>
        </p:txBody>
      </p:sp>
    </p:spTree>
    <p:extLst>
      <p:ext uri="{BB962C8B-B14F-4D97-AF65-F5344CB8AC3E}">
        <p14:creationId xmlns:p14="http://schemas.microsoft.com/office/powerpoint/2010/main" val="38964975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4CA8A063-25C5-4E7D-B279-626A50297421}" type="datetimeFigureOut">
              <a:rPr lang="es-CO" smtClean="0"/>
              <a:t>25/12/2012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C74384CB-525C-4A20-9774-F20D51C02C0B}" type="slidenum">
              <a:rPr lang="es-CO" smtClean="0"/>
              <a:t>‹Nº›</a:t>
            </a:fld>
            <a:endParaRPr lang="es-CO"/>
          </a:p>
        </p:txBody>
      </p:sp>
    </p:spTree>
    <p:extLst>
      <p:ext uri="{BB962C8B-B14F-4D97-AF65-F5344CB8AC3E}">
        <p14:creationId xmlns:p14="http://schemas.microsoft.com/office/powerpoint/2010/main" val="361523135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4CA8A063-25C5-4E7D-B279-626A50297421}" type="datetimeFigureOut">
              <a:rPr lang="es-CO" smtClean="0"/>
              <a:t>25/12/2012</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C74384CB-525C-4A20-9774-F20D51C02C0B}" type="slidenum">
              <a:rPr lang="es-CO" smtClean="0"/>
              <a:t>‹Nº›</a:t>
            </a:fld>
            <a:endParaRPr lang="es-CO"/>
          </a:p>
        </p:txBody>
      </p:sp>
    </p:spTree>
    <p:extLst>
      <p:ext uri="{BB962C8B-B14F-4D97-AF65-F5344CB8AC3E}">
        <p14:creationId xmlns:p14="http://schemas.microsoft.com/office/powerpoint/2010/main" val="327183611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4CA8A063-25C5-4E7D-B279-626A50297421}" type="datetimeFigureOut">
              <a:rPr lang="es-CO" smtClean="0"/>
              <a:t>25/12/2012</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C74384CB-525C-4A20-9774-F20D51C02C0B}" type="slidenum">
              <a:rPr lang="es-CO" smtClean="0"/>
              <a:t>‹Nº›</a:t>
            </a:fld>
            <a:endParaRPr lang="es-CO"/>
          </a:p>
        </p:txBody>
      </p:sp>
    </p:spTree>
    <p:extLst>
      <p:ext uri="{BB962C8B-B14F-4D97-AF65-F5344CB8AC3E}">
        <p14:creationId xmlns:p14="http://schemas.microsoft.com/office/powerpoint/2010/main" val="218861729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CA8A063-25C5-4E7D-B279-626A50297421}" type="datetimeFigureOut">
              <a:rPr lang="es-CO" smtClean="0"/>
              <a:t>25/12/2012</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C74384CB-525C-4A20-9774-F20D51C02C0B}" type="slidenum">
              <a:rPr lang="es-CO" smtClean="0"/>
              <a:t>‹Nº›</a:t>
            </a:fld>
            <a:endParaRPr lang="es-CO"/>
          </a:p>
        </p:txBody>
      </p:sp>
    </p:spTree>
    <p:extLst>
      <p:ext uri="{BB962C8B-B14F-4D97-AF65-F5344CB8AC3E}">
        <p14:creationId xmlns:p14="http://schemas.microsoft.com/office/powerpoint/2010/main" val="180372592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CA8A063-25C5-4E7D-B279-626A50297421}" type="datetimeFigureOut">
              <a:rPr lang="es-CO" smtClean="0"/>
              <a:t>25/12/2012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C74384CB-525C-4A20-9774-F20D51C02C0B}" type="slidenum">
              <a:rPr lang="es-CO" smtClean="0"/>
              <a:t>‹Nº›</a:t>
            </a:fld>
            <a:endParaRPr lang="es-CO"/>
          </a:p>
        </p:txBody>
      </p:sp>
    </p:spTree>
    <p:extLst>
      <p:ext uri="{BB962C8B-B14F-4D97-AF65-F5344CB8AC3E}">
        <p14:creationId xmlns:p14="http://schemas.microsoft.com/office/powerpoint/2010/main" val="13982891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CA8A063-25C5-4E7D-B279-626A50297421}" type="datetimeFigureOut">
              <a:rPr lang="es-CO" smtClean="0"/>
              <a:t>25/12/2012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C74384CB-525C-4A20-9774-F20D51C02C0B}" type="slidenum">
              <a:rPr lang="es-CO" smtClean="0"/>
              <a:t>‹Nº›</a:t>
            </a:fld>
            <a:endParaRPr lang="es-CO"/>
          </a:p>
        </p:txBody>
      </p:sp>
    </p:spTree>
    <p:extLst>
      <p:ext uri="{BB962C8B-B14F-4D97-AF65-F5344CB8AC3E}">
        <p14:creationId xmlns:p14="http://schemas.microsoft.com/office/powerpoint/2010/main" val="421996889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es-ES" dirty="0" smtClean="0"/>
              <a:t>Haga clic para modificar el estilo de título del patrón</a:t>
            </a:r>
            <a:endParaRPr lang="es-CO" dirty="0"/>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CO" dirty="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A8A063-25C5-4E7D-B279-626A50297421}" type="datetimeFigureOut">
              <a:rPr lang="es-CO" smtClean="0"/>
              <a:t>25/12/2012</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4384CB-525C-4A20-9774-F20D51C02C0B}" type="slidenum">
              <a:rPr lang="es-CO" smtClean="0"/>
              <a:t>‹Nº›</a:t>
            </a:fld>
            <a:endParaRPr lang="es-CO"/>
          </a:p>
        </p:txBody>
      </p:sp>
    </p:spTree>
    <p:extLst>
      <p:ext uri="{BB962C8B-B14F-4D97-AF65-F5344CB8AC3E}">
        <p14:creationId xmlns:p14="http://schemas.microsoft.com/office/powerpoint/2010/main" val="38296843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txStyles>
    <p:titleStyle>
      <a:lvl1pPr algn="r" defTabSz="914400" rtl="0" eaLnBrk="1" latinLnBrk="0" hangingPunct="1">
        <a:spcBef>
          <a:spcPct val="0"/>
        </a:spcBef>
        <a:buNone/>
        <a:defRPr sz="6600" b="1" kern="1200">
          <a:solidFill>
            <a:srgbClr val="C00000"/>
          </a:solidFill>
          <a:effectLst>
            <a:outerShdw blurRad="38100" dist="38100" dir="2700000" algn="tl">
              <a:srgbClr val="000000">
                <a:alpha val="43137"/>
              </a:srgbClr>
            </a:outerShdw>
          </a:effectLst>
          <a:latin typeface="Vijaya" pitchFamily="34" charset="0"/>
          <a:ea typeface="+mj-ea"/>
          <a:cs typeface="Vijaya" pitchFamily="34" charset="0"/>
        </a:defRPr>
      </a:lvl1pPr>
    </p:titleStyle>
    <p:bodyStyle>
      <a:lvl1pPr marL="342900" indent="-342900" algn="l" defTabSz="914400" rtl="0" eaLnBrk="1" latinLnBrk="0" hangingPunct="1">
        <a:spcBef>
          <a:spcPct val="20000"/>
        </a:spcBef>
        <a:buFont typeface="Arial" pitchFamily="34" charset="0"/>
        <a:buChar char="•"/>
        <a:defRPr sz="3200" b="0" kern="1200">
          <a:solidFill>
            <a:schemeClr val="tx1"/>
          </a:solidFill>
          <a:latin typeface="Vijaya" pitchFamily="34" charset="0"/>
          <a:ea typeface="+mn-ea"/>
          <a:cs typeface="Vijaya" pitchFamily="34" charset="0"/>
        </a:defRPr>
      </a:lvl1pPr>
      <a:lvl2pPr marL="742950" indent="-285750" algn="l" defTabSz="914400" rtl="0" eaLnBrk="1" latinLnBrk="0" hangingPunct="1">
        <a:spcBef>
          <a:spcPct val="20000"/>
        </a:spcBef>
        <a:buFont typeface="Arial" pitchFamily="34" charset="0"/>
        <a:buChar char="–"/>
        <a:defRPr sz="2800" b="0" kern="1200">
          <a:solidFill>
            <a:schemeClr val="tx1"/>
          </a:solidFill>
          <a:latin typeface="Vijaya" pitchFamily="34" charset="0"/>
          <a:ea typeface="+mn-ea"/>
          <a:cs typeface="Vijaya" pitchFamily="34" charset="0"/>
        </a:defRPr>
      </a:lvl2pPr>
      <a:lvl3pPr marL="1143000" indent="-228600" algn="l" defTabSz="914400" rtl="0" eaLnBrk="1" latinLnBrk="0" hangingPunct="1">
        <a:spcBef>
          <a:spcPct val="20000"/>
        </a:spcBef>
        <a:buFont typeface="Arial" pitchFamily="34" charset="0"/>
        <a:buChar char="•"/>
        <a:defRPr sz="2400" b="0" kern="1200">
          <a:solidFill>
            <a:schemeClr val="tx1"/>
          </a:solidFill>
          <a:latin typeface="Vijaya" pitchFamily="34" charset="0"/>
          <a:ea typeface="+mn-ea"/>
          <a:cs typeface="Vijaya" pitchFamily="34" charset="0"/>
        </a:defRPr>
      </a:lvl3pPr>
      <a:lvl4pPr marL="1600200" indent="-228600" algn="l" defTabSz="914400" rtl="0" eaLnBrk="1" latinLnBrk="0" hangingPunct="1">
        <a:spcBef>
          <a:spcPct val="20000"/>
        </a:spcBef>
        <a:buFont typeface="Arial" pitchFamily="34" charset="0"/>
        <a:buChar char="–"/>
        <a:defRPr sz="2000" b="0" kern="1200">
          <a:solidFill>
            <a:schemeClr val="tx1"/>
          </a:solidFill>
          <a:latin typeface="Vijaya" pitchFamily="34" charset="0"/>
          <a:ea typeface="+mn-ea"/>
          <a:cs typeface="Vijaya" pitchFamily="34" charset="0"/>
        </a:defRPr>
      </a:lvl4pPr>
      <a:lvl5pPr marL="2057400" indent="-228600" algn="l" defTabSz="914400" rtl="0" eaLnBrk="1" latinLnBrk="0" hangingPunct="1">
        <a:spcBef>
          <a:spcPct val="20000"/>
        </a:spcBef>
        <a:buFont typeface="Arial" pitchFamily="34" charset="0"/>
        <a:buChar char="»"/>
        <a:defRPr sz="2000" b="0" kern="1200">
          <a:solidFill>
            <a:schemeClr val="tx1"/>
          </a:solidFill>
          <a:latin typeface="Vijaya" pitchFamily="34" charset="0"/>
          <a:ea typeface="+mn-ea"/>
          <a:cs typeface="Vijay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hyperlink" Target="http://aquiconfelipetorres.jimdo.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O" dirty="0" smtClean="0"/>
              <a:t>La Cena del Señor</a:t>
            </a:r>
            <a:endParaRPr lang="es-CO" dirty="0"/>
          </a:p>
        </p:txBody>
      </p:sp>
      <p:sp>
        <p:nvSpPr>
          <p:cNvPr id="3" name="2 Subtítulo"/>
          <p:cNvSpPr>
            <a:spLocks noGrp="1"/>
          </p:cNvSpPr>
          <p:nvPr>
            <p:ph type="subTitle" idx="1"/>
          </p:nvPr>
        </p:nvSpPr>
        <p:spPr>
          <a:xfrm>
            <a:off x="1371600" y="3284984"/>
            <a:ext cx="7016824" cy="1752600"/>
          </a:xfrm>
        </p:spPr>
        <p:txBody>
          <a:bodyPr/>
          <a:lstStyle/>
          <a:p>
            <a:pPr algn="r"/>
            <a:r>
              <a:rPr lang="es-CO" b="1" dirty="0" smtClean="0">
                <a:solidFill>
                  <a:srgbClr val="7030A0"/>
                </a:solidFill>
              </a:rPr>
              <a:t>Un Mandamiento para obedecer…</a:t>
            </a:r>
            <a:endParaRPr lang="es-CO" b="1" dirty="0">
              <a:solidFill>
                <a:srgbClr val="7030A0"/>
              </a:solidFill>
            </a:endParaRPr>
          </a:p>
        </p:txBody>
      </p:sp>
      <p:sp>
        <p:nvSpPr>
          <p:cNvPr id="4" name="3 CuadroTexto">
            <a:hlinkClick r:id="rId2"/>
          </p:cNvPr>
          <p:cNvSpPr txBox="1"/>
          <p:nvPr/>
        </p:nvSpPr>
        <p:spPr>
          <a:xfrm>
            <a:off x="4644008" y="6318612"/>
            <a:ext cx="4392488" cy="369332"/>
          </a:xfrm>
          <a:prstGeom prst="rect">
            <a:avLst/>
          </a:prstGeom>
          <a:noFill/>
        </p:spPr>
        <p:txBody>
          <a:bodyPr wrap="square" rtlCol="0">
            <a:spAutoFit/>
          </a:bodyPr>
          <a:lstStyle/>
          <a:p>
            <a:pPr algn="r"/>
            <a:r>
              <a:rPr lang="es-CO" b="1" dirty="0" smtClean="0">
                <a:hlinkClick r:id="rId2">
                  <a:snd r:embed="rId3" name="click.wav"/>
                </a:hlinkClick>
              </a:rPr>
              <a:t>http://aquiconfelipetorres.jimdo.com/</a:t>
            </a:r>
            <a:endParaRPr lang="es-CO" b="1" dirty="0"/>
          </a:p>
        </p:txBody>
      </p:sp>
    </p:spTree>
    <p:extLst>
      <p:ext uri="{BB962C8B-B14F-4D97-AF65-F5344CB8AC3E}">
        <p14:creationId xmlns:p14="http://schemas.microsoft.com/office/powerpoint/2010/main" val="2729039002"/>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Observancia</a:t>
            </a:r>
            <a:endParaRPr lang="es-CO" dirty="0"/>
          </a:p>
        </p:txBody>
      </p:sp>
      <p:sp>
        <p:nvSpPr>
          <p:cNvPr id="5" name="4 Marcador de contenido"/>
          <p:cNvSpPr>
            <a:spLocks noGrp="1"/>
          </p:cNvSpPr>
          <p:nvPr>
            <p:ph idx="1"/>
          </p:nvPr>
        </p:nvSpPr>
        <p:spPr/>
        <p:txBody>
          <a:bodyPr/>
          <a:lstStyle/>
          <a:p>
            <a:pPr algn="just"/>
            <a:r>
              <a:rPr lang="es-CO" dirty="0" smtClean="0"/>
              <a:t>Es una recordación que hacemos cada primer día de la semana con el fin de alabar y glorificar el nombre de nuestro señor Jesucristo, la iglesia lo hacia, y nosotros debemos seguir este ejemplo si queremos ser el cuerpo verdadero de nuestro señor Jesús.</a:t>
            </a:r>
          </a:p>
          <a:p>
            <a:pPr lvl="1" algn="just"/>
            <a:r>
              <a:rPr lang="es-CO" dirty="0" smtClean="0"/>
              <a:t>Hechos </a:t>
            </a:r>
            <a:r>
              <a:rPr lang="es-CO" dirty="0"/>
              <a:t>20:7  </a:t>
            </a:r>
            <a:r>
              <a:rPr lang="es-CO" b="1" u="sng" dirty="0">
                <a:solidFill>
                  <a:srgbClr val="FF0000"/>
                </a:solidFill>
              </a:rPr>
              <a:t>El primer día de la semana</a:t>
            </a:r>
            <a:r>
              <a:rPr lang="es-CO" dirty="0"/>
              <a:t>,  reunidos los discípulos para </a:t>
            </a:r>
            <a:r>
              <a:rPr lang="es-CO" b="1" u="sng" dirty="0">
                <a:solidFill>
                  <a:srgbClr val="FF0000"/>
                </a:solidFill>
              </a:rPr>
              <a:t>partir el pan</a:t>
            </a:r>
            <a:r>
              <a:rPr lang="es-CO" dirty="0"/>
              <a:t>,  Pablo les enseñaba,  habiendo de salir al día siguiente;  y alargó el discurso hasta la medianoche</a:t>
            </a:r>
            <a:r>
              <a:rPr lang="es-CO" dirty="0" smtClean="0"/>
              <a:t>.</a:t>
            </a:r>
            <a:endParaRPr lang="es-CO" dirty="0"/>
          </a:p>
        </p:txBody>
      </p:sp>
    </p:spTree>
    <p:extLst>
      <p:ext uri="{BB962C8B-B14F-4D97-AF65-F5344CB8AC3E}">
        <p14:creationId xmlns:p14="http://schemas.microsoft.com/office/powerpoint/2010/main" val="128358566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dirty="0" smtClean="0"/>
              <a:t>Dios les Bendiga!</a:t>
            </a:r>
            <a:endParaRPr lang="es-CO" dirty="0"/>
          </a:p>
        </p:txBody>
      </p:sp>
      <p:sp>
        <p:nvSpPr>
          <p:cNvPr id="5" name="4 Marcador de texto"/>
          <p:cNvSpPr>
            <a:spLocks noGrp="1"/>
          </p:cNvSpPr>
          <p:nvPr>
            <p:ph type="body" idx="1"/>
          </p:nvPr>
        </p:nvSpPr>
        <p:spPr/>
        <p:txBody>
          <a:bodyPr/>
          <a:lstStyle/>
          <a:p>
            <a:r>
              <a:rPr lang="es-CO" dirty="0" smtClean="0"/>
              <a:t>Por: Luis Felipe Torres Muñoz</a:t>
            </a:r>
            <a:endParaRPr lang="es-CO" dirty="0"/>
          </a:p>
        </p:txBody>
      </p:sp>
    </p:spTree>
    <p:extLst>
      <p:ext uri="{BB962C8B-B14F-4D97-AF65-F5344CB8AC3E}">
        <p14:creationId xmlns:p14="http://schemas.microsoft.com/office/powerpoint/2010/main" val="373448664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Introducción…</a:t>
            </a:r>
            <a:endParaRPr lang="es-CO" dirty="0"/>
          </a:p>
        </p:txBody>
      </p:sp>
      <p:sp>
        <p:nvSpPr>
          <p:cNvPr id="3" name="2 Marcador de contenido"/>
          <p:cNvSpPr>
            <a:spLocks noGrp="1"/>
          </p:cNvSpPr>
          <p:nvPr>
            <p:ph idx="1"/>
          </p:nvPr>
        </p:nvSpPr>
        <p:spPr/>
        <p:txBody>
          <a:bodyPr>
            <a:normAutofit fontScale="92500" lnSpcReduction="10000"/>
          </a:bodyPr>
          <a:lstStyle/>
          <a:p>
            <a:pPr algn="just">
              <a:buFont typeface="Wingdings" pitchFamily="2" charset="2"/>
              <a:buChar char="ü"/>
            </a:pPr>
            <a:r>
              <a:rPr lang="es-CO" dirty="0" smtClean="0"/>
              <a:t>1 Corintios </a:t>
            </a:r>
            <a:r>
              <a:rPr lang="es-CO" dirty="0"/>
              <a:t>11:23  Porque yo recibí del Señor lo que también os he enseñado:  </a:t>
            </a:r>
            <a:r>
              <a:rPr lang="es-CO" b="1" u="sng" dirty="0">
                <a:solidFill>
                  <a:srgbClr val="0070C0"/>
                </a:solidFill>
              </a:rPr>
              <a:t>Que el Señor Jesús</a:t>
            </a:r>
            <a:r>
              <a:rPr lang="es-CO" dirty="0"/>
              <a:t>,  </a:t>
            </a:r>
            <a:r>
              <a:rPr lang="es-CO" b="1" u="sng" dirty="0">
                <a:solidFill>
                  <a:srgbClr val="0070C0"/>
                </a:solidFill>
              </a:rPr>
              <a:t>la noche que fue entregado</a:t>
            </a:r>
            <a:r>
              <a:rPr lang="es-CO" dirty="0"/>
              <a:t>,  </a:t>
            </a:r>
            <a:r>
              <a:rPr lang="es-CO" b="1" u="sng" dirty="0">
                <a:solidFill>
                  <a:srgbClr val="C00000"/>
                </a:solidFill>
              </a:rPr>
              <a:t>tomó pan</a:t>
            </a:r>
            <a:r>
              <a:rPr lang="es-CO" dirty="0"/>
              <a:t>;</a:t>
            </a:r>
          </a:p>
          <a:p>
            <a:pPr algn="just">
              <a:buFont typeface="Wingdings" pitchFamily="2" charset="2"/>
              <a:buChar char="ü"/>
            </a:pPr>
            <a:r>
              <a:rPr lang="es-CO" dirty="0" smtClean="0"/>
              <a:t>1 Corintios </a:t>
            </a:r>
            <a:r>
              <a:rPr lang="es-CO" dirty="0"/>
              <a:t>11:24  y habiendo dado gracias,  </a:t>
            </a:r>
            <a:r>
              <a:rPr lang="es-CO" b="1" u="sng" dirty="0">
                <a:solidFill>
                  <a:srgbClr val="C00000"/>
                </a:solidFill>
              </a:rPr>
              <a:t>lo partió</a:t>
            </a:r>
            <a:r>
              <a:rPr lang="es-CO" dirty="0"/>
              <a:t>,  y dijo:  </a:t>
            </a:r>
            <a:r>
              <a:rPr lang="es-CO" b="1" u="sng" dirty="0">
                <a:solidFill>
                  <a:srgbClr val="C00000"/>
                </a:solidFill>
              </a:rPr>
              <a:t>Tomad,  comed;  esto es mi cuerpo que por vosotros es partido;  haced esto en memoria de mí</a:t>
            </a:r>
            <a:r>
              <a:rPr lang="es-CO" dirty="0"/>
              <a:t>.</a:t>
            </a:r>
          </a:p>
          <a:p>
            <a:pPr algn="just">
              <a:buFont typeface="Wingdings" pitchFamily="2" charset="2"/>
              <a:buChar char="ü"/>
            </a:pPr>
            <a:r>
              <a:rPr lang="es-CO" dirty="0" smtClean="0"/>
              <a:t>1 Corintios </a:t>
            </a:r>
            <a:r>
              <a:rPr lang="es-CO" dirty="0"/>
              <a:t>11:25  Asimismo </a:t>
            </a:r>
            <a:r>
              <a:rPr lang="es-CO" b="1" u="sng" dirty="0">
                <a:solidFill>
                  <a:srgbClr val="C00000"/>
                </a:solidFill>
              </a:rPr>
              <a:t>tomó también la copa</a:t>
            </a:r>
            <a:r>
              <a:rPr lang="es-CO" dirty="0"/>
              <a:t>,  después de haber cenado,  diciendo:  </a:t>
            </a:r>
            <a:r>
              <a:rPr lang="es-CO" b="1" u="sng" dirty="0">
                <a:solidFill>
                  <a:srgbClr val="C00000"/>
                </a:solidFill>
              </a:rPr>
              <a:t>Esta copa es el nuevo pacto en mi sangre;  haced esto todas las veces que la bebiereis,  en memoria de mí.</a:t>
            </a:r>
          </a:p>
          <a:p>
            <a:pPr algn="just">
              <a:buFont typeface="Wingdings" pitchFamily="2" charset="2"/>
              <a:buChar char="ü"/>
            </a:pPr>
            <a:endParaRPr lang="es-CO" dirty="0"/>
          </a:p>
        </p:txBody>
      </p:sp>
    </p:spTree>
    <p:extLst>
      <p:ext uri="{BB962C8B-B14F-4D97-AF65-F5344CB8AC3E}">
        <p14:creationId xmlns:p14="http://schemas.microsoft.com/office/powerpoint/2010/main" val="44425170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1224952">
            <a:off x="4355976" y="2852936"/>
            <a:ext cx="4286250" cy="3543300"/>
          </a:xfrm>
          <a:prstGeom prst="rect">
            <a:avLst/>
          </a:prstGeom>
          <a:ln>
            <a:noFill/>
          </a:ln>
          <a:effectLst>
            <a:softEdge rad="112500"/>
          </a:effectLst>
        </p:spPr>
      </p:pic>
      <p:sp>
        <p:nvSpPr>
          <p:cNvPr id="2" name="1 Título"/>
          <p:cNvSpPr>
            <a:spLocks noGrp="1"/>
          </p:cNvSpPr>
          <p:nvPr>
            <p:ph type="title"/>
          </p:nvPr>
        </p:nvSpPr>
        <p:spPr/>
        <p:txBody>
          <a:bodyPr/>
          <a:lstStyle/>
          <a:p>
            <a:r>
              <a:rPr lang="es-CO" dirty="0" smtClean="0"/>
              <a:t>¿Qué saber de la Cena?</a:t>
            </a:r>
            <a:endParaRPr lang="es-CO" dirty="0"/>
          </a:p>
        </p:txBody>
      </p:sp>
      <p:sp>
        <p:nvSpPr>
          <p:cNvPr id="3" name="2 Marcador de contenido"/>
          <p:cNvSpPr>
            <a:spLocks noGrp="1"/>
          </p:cNvSpPr>
          <p:nvPr>
            <p:ph sz="half" idx="1"/>
          </p:nvPr>
        </p:nvSpPr>
        <p:spPr/>
        <p:txBody>
          <a:bodyPr/>
          <a:lstStyle/>
          <a:p>
            <a:r>
              <a:rPr lang="es-CO" dirty="0" smtClean="0"/>
              <a:t>¿Qué es la Cena del Señor?</a:t>
            </a:r>
          </a:p>
          <a:p>
            <a:r>
              <a:rPr lang="es-CO" dirty="0" smtClean="0"/>
              <a:t>¿Quién la instituyo?</a:t>
            </a:r>
          </a:p>
          <a:p>
            <a:r>
              <a:rPr lang="es-CO" dirty="0" smtClean="0"/>
              <a:t>¿Cuándo fue instituida?</a:t>
            </a:r>
          </a:p>
          <a:p>
            <a:r>
              <a:rPr lang="es-CO" dirty="0" smtClean="0"/>
              <a:t>¿Cómo fue Instituida?</a:t>
            </a:r>
          </a:p>
          <a:p>
            <a:r>
              <a:rPr lang="es-CO" dirty="0" smtClean="0"/>
              <a:t>¿Dónde fue instituida?</a:t>
            </a:r>
          </a:p>
          <a:p>
            <a:r>
              <a:rPr lang="es-CO" dirty="0" smtClean="0"/>
              <a:t>¿Por qué fue instituida?</a:t>
            </a:r>
          </a:p>
          <a:p>
            <a:endParaRPr lang="es-CO" dirty="0" smtClean="0"/>
          </a:p>
          <a:p>
            <a:endParaRPr lang="es-CO" dirty="0"/>
          </a:p>
        </p:txBody>
      </p:sp>
      <p:sp>
        <p:nvSpPr>
          <p:cNvPr id="4" name="3 Marcador de contenido"/>
          <p:cNvSpPr>
            <a:spLocks noGrp="1"/>
          </p:cNvSpPr>
          <p:nvPr>
            <p:ph sz="half" idx="2"/>
          </p:nvPr>
        </p:nvSpPr>
        <p:spPr/>
        <p:txBody>
          <a:bodyPr/>
          <a:lstStyle/>
          <a:p>
            <a:r>
              <a:rPr lang="es-CO" dirty="0" smtClean="0"/>
              <a:t>¿Quiénes pueden participar de ella?</a:t>
            </a:r>
          </a:p>
          <a:p>
            <a:endParaRPr lang="es-CO" dirty="0"/>
          </a:p>
        </p:txBody>
      </p:sp>
    </p:spTree>
    <p:extLst>
      <p:ext uri="{BB962C8B-B14F-4D97-AF65-F5344CB8AC3E}">
        <p14:creationId xmlns:p14="http://schemas.microsoft.com/office/powerpoint/2010/main" val="304601425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a:t>¿Qué es la Cena del Señor</a:t>
            </a:r>
            <a:r>
              <a:rPr lang="es-CO" dirty="0" smtClean="0"/>
              <a:t>?</a:t>
            </a:r>
            <a:endParaRPr lang="es-CO" dirty="0"/>
          </a:p>
        </p:txBody>
      </p:sp>
      <p:sp>
        <p:nvSpPr>
          <p:cNvPr id="4" name="3 Marcador de contenido"/>
          <p:cNvSpPr>
            <a:spLocks noGrp="1"/>
          </p:cNvSpPr>
          <p:nvPr>
            <p:ph sz="half" idx="1"/>
          </p:nvPr>
        </p:nvSpPr>
        <p:spPr/>
        <p:txBody>
          <a:bodyPr>
            <a:normAutofit fontScale="92500" lnSpcReduction="10000"/>
          </a:bodyPr>
          <a:lstStyle/>
          <a:p>
            <a:pPr algn="just"/>
            <a:r>
              <a:rPr lang="es-CO" dirty="0" smtClean="0"/>
              <a:t>La cena del Señor es un memorial cuyo propósito es recordar la muerte, sepultura y resurrección del hijo de DIOS, es una forma de acércanos al calvario y en unidad con los hermanos recordar tan grande muestra de amor.</a:t>
            </a:r>
          </a:p>
          <a:p>
            <a:pPr lvl="1" algn="just"/>
            <a:r>
              <a:rPr lang="es-CO" b="1" dirty="0">
                <a:solidFill>
                  <a:srgbClr val="C00000"/>
                </a:solidFill>
                <a:effectLst>
                  <a:outerShdw blurRad="38100" dist="38100" dir="2700000" algn="tl">
                    <a:srgbClr val="000000">
                      <a:alpha val="43137"/>
                    </a:srgbClr>
                  </a:outerShdw>
                </a:effectLst>
              </a:rPr>
              <a:t>1 Corintios 11:26 </a:t>
            </a:r>
            <a:r>
              <a:rPr lang="es-CO" b="1" dirty="0" smtClean="0"/>
              <a:t>«Así</a:t>
            </a:r>
            <a:r>
              <a:rPr lang="es-CO" b="1" dirty="0"/>
              <a:t>,  pues,  todas las veces que comiereis este pan,  y bebiereis esta copa,  la </a:t>
            </a:r>
            <a:r>
              <a:rPr lang="es-CO" b="1" u="sng" dirty="0">
                <a:solidFill>
                  <a:srgbClr val="C00000"/>
                </a:solidFill>
              </a:rPr>
              <a:t>muerte del Señor </a:t>
            </a:r>
            <a:r>
              <a:rPr lang="es-CO" b="1" dirty="0"/>
              <a:t>anunciáis hasta que él venga</a:t>
            </a:r>
            <a:r>
              <a:rPr lang="es-CO" b="1" dirty="0" smtClean="0"/>
              <a:t>.»</a:t>
            </a:r>
            <a:endParaRPr lang="es-CO" b="1" dirty="0"/>
          </a:p>
        </p:txBody>
      </p:sp>
      <p:sp>
        <p:nvSpPr>
          <p:cNvPr id="5" name="4 Marcador de contenido"/>
          <p:cNvSpPr>
            <a:spLocks noGrp="1"/>
          </p:cNvSpPr>
          <p:nvPr>
            <p:ph sz="half" idx="2"/>
          </p:nvPr>
        </p:nvSpPr>
        <p:spPr/>
        <p:txBody>
          <a:bodyPr>
            <a:normAutofit fontScale="92500" lnSpcReduction="10000"/>
          </a:bodyPr>
          <a:lstStyle/>
          <a:p>
            <a:pPr algn="just"/>
            <a:r>
              <a:rPr lang="es-CO" dirty="0" smtClean="0"/>
              <a:t>Es la comida principal que tenemos con el hijo de Dios, la mayor invitación que tiene el hombre, es la comunión con el Cuerpo de Cristo y la Sangre de Cristo.</a:t>
            </a:r>
          </a:p>
          <a:p>
            <a:pPr lvl="1" algn="just"/>
            <a:r>
              <a:rPr lang="es-CO" b="1" dirty="0">
                <a:solidFill>
                  <a:srgbClr val="C00000"/>
                </a:solidFill>
                <a:effectLst>
                  <a:outerShdw blurRad="38100" dist="38100" dir="2700000" algn="tl">
                    <a:srgbClr val="000000">
                      <a:alpha val="43137"/>
                    </a:srgbClr>
                  </a:outerShdw>
                </a:effectLst>
              </a:rPr>
              <a:t>1 Corintios 10:16 </a:t>
            </a:r>
            <a:r>
              <a:rPr lang="es-CO" b="1" dirty="0"/>
              <a:t>«La copa de bendición que bendecimos</a:t>
            </a:r>
            <a:r>
              <a:rPr lang="es-CO" b="1" u="sng" dirty="0"/>
              <a:t>, </a:t>
            </a:r>
            <a:r>
              <a:rPr lang="es-CO" b="1" u="sng" dirty="0">
                <a:solidFill>
                  <a:srgbClr val="C00000"/>
                </a:solidFill>
              </a:rPr>
              <a:t> ¿no es la comunión de la sangre de Cristo?  </a:t>
            </a:r>
            <a:r>
              <a:rPr lang="es-CO" b="1" dirty="0"/>
              <a:t>El pan que partimos,  </a:t>
            </a:r>
            <a:r>
              <a:rPr lang="es-CO" b="1" u="sng" dirty="0">
                <a:solidFill>
                  <a:srgbClr val="C00000"/>
                </a:solidFill>
              </a:rPr>
              <a:t>¿no es la comunión del cuerpo de Cristo</a:t>
            </a:r>
            <a:r>
              <a:rPr lang="es-CO" b="1" u="sng" dirty="0" smtClean="0">
                <a:solidFill>
                  <a:srgbClr val="C00000"/>
                </a:solidFill>
              </a:rPr>
              <a:t>?»</a:t>
            </a:r>
            <a:endParaRPr lang="es-CO" b="1" u="sng" dirty="0">
              <a:solidFill>
                <a:srgbClr val="C00000"/>
              </a:solidFill>
            </a:endParaRPr>
          </a:p>
        </p:txBody>
      </p:sp>
    </p:spTree>
    <p:extLst>
      <p:ext uri="{BB962C8B-B14F-4D97-AF65-F5344CB8AC3E}">
        <p14:creationId xmlns:p14="http://schemas.microsoft.com/office/powerpoint/2010/main" val="377147593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CO" sz="4400" dirty="0" smtClean="0"/>
              <a:t>¿Quién la Instituyo?</a:t>
            </a:r>
            <a:endParaRPr lang="es-CO" sz="4400" dirty="0"/>
          </a:p>
        </p:txBody>
      </p:sp>
      <p:sp>
        <p:nvSpPr>
          <p:cNvPr id="4" name="3 Marcador de contenido"/>
          <p:cNvSpPr>
            <a:spLocks noGrp="1"/>
          </p:cNvSpPr>
          <p:nvPr>
            <p:ph sz="half" idx="1"/>
          </p:nvPr>
        </p:nvSpPr>
        <p:spPr>
          <a:xfrm>
            <a:off x="457200" y="1268760"/>
            <a:ext cx="4038600" cy="2188840"/>
          </a:xfrm>
        </p:spPr>
        <p:txBody>
          <a:bodyPr>
            <a:normAutofit/>
          </a:bodyPr>
          <a:lstStyle/>
          <a:p>
            <a:pPr marL="0" indent="0" algn="just">
              <a:buNone/>
            </a:pPr>
            <a:r>
              <a:rPr lang="es-CO" dirty="0" smtClean="0"/>
              <a:t>Fue instituida por nuestro Señor Jesucristo cuando estuvo en la tierra, antes de ser crucificado, bajo el antiguo pacto.</a:t>
            </a:r>
            <a:endParaRPr lang="es-CO" dirty="0"/>
          </a:p>
        </p:txBody>
      </p:sp>
      <p:sp>
        <p:nvSpPr>
          <p:cNvPr id="7" name="6 CuadroTexto"/>
          <p:cNvSpPr txBox="1"/>
          <p:nvPr/>
        </p:nvSpPr>
        <p:spPr>
          <a:xfrm>
            <a:off x="467544" y="3284984"/>
            <a:ext cx="3960440" cy="313932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s-CO" b="1" dirty="0" smtClean="0">
                <a:solidFill>
                  <a:srgbClr val="0070C0"/>
                </a:solidFill>
              </a:rPr>
              <a:t>Mateo 26:17-30  </a:t>
            </a:r>
            <a:r>
              <a:rPr lang="es-CO" dirty="0" smtClean="0"/>
              <a:t>«Y mientras comían,  tomó Jesús </a:t>
            </a:r>
            <a:r>
              <a:rPr lang="es-CO" b="1" u="sng" dirty="0" smtClean="0">
                <a:solidFill>
                  <a:srgbClr val="C00000"/>
                </a:solidFill>
              </a:rPr>
              <a:t>el pan</a:t>
            </a:r>
            <a:r>
              <a:rPr lang="es-CO" dirty="0" smtClean="0"/>
              <a:t>,  y bendijo,  y lo partió,  y dio a sus discípulos,  y dijo:  </a:t>
            </a:r>
            <a:r>
              <a:rPr lang="es-CO" b="1" u="sng" dirty="0" smtClean="0">
                <a:solidFill>
                  <a:srgbClr val="C00000"/>
                </a:solidFill>
              </a:rPr>
              <a:t>Tomad,  comed;  esto es mi cuerpo</a:t>
            </a:r>
            <a:r>
              <a:rPr lang="es-CO" dirty="0" smtClean="0"/>
              <a:t>.</a:t>
            </a:r>
          </a:p>
          <a:p>
            <a:pPr algn="just"/>
            <a:r>
              <a:rPr lang="es-CO" dirty="0" smtClean="0"/>
              <a:t>Y tomando </a:t>
            </a:r>
            <a:r>
              <a:rPr lang="es-CO" b="1" u="sng" dirty="0" smtClean="0">
                <a:solidFill>
                  <a:srgbClr val="C00000"/>
                </a:solidFill>
              </a:rPr>
              <a:t>la copa</a:t>
            </a:r>
            <a:r>
              <a:rPr lang="es-CO" dirty="0" smtClean="0"/>
              <a:t>,  y habiendo dado gracias,  les dio,  diciendo:  </a:t>
            </a:r>
            <a:r>
              <a:rPr lang="es-CO" b="1" u="sng" dirty="0" smtClean="0">
                <a:solidFill>
                  <a:srgbClr val="C00000"/>
                </a:solidFill>
              </a:rPr>
              <a:t>Bebed de ella todos</a:t>
            </a:r>
            <a:r>
              <a:rPr lang="es-CO" dirty="0" smtClean="0"/>
              <a:t>;</a:t>
            </a:r>
          </a:p>
          <a:p>
            <a:pPr algn="just"/>
            <a:r>
              <a:rPr lang="es-CO" dirty="0" smtClean="0"/>
              <a:t>Mateo 26:28  porque </a:t>
            </a:r>
            <a:r>
              <a:rPr lang="es-CO" b="1" u="sng" dirty="0" smtClean="0">
                <a:solidFill>
                  <a:srgbClr val="C00000"/>
                </a:solidFill>
              </a:rPr>
              <a:t>esto es mi sangre </a:t>
            </a:r>
            <a:r>
              <a:rPr lang="es-CO" dirty="0" smtClean="0"/>
              <a:t>del nuevo pacto,  que por muchos es derramada para remisión de los pecados.</a:t>
            </a:r>
          </a:p>
        </p:txBody>
      </p:sp>
      <p:sp>
        <p:nvSpPr>
          <p:cNvPr id="8" name="7 CuadroTexto"/>
          <p:cNvSpPr txBox="1"/>
          <p:nvPr/>
        </p:nvSpPr>
        <p:spPr>
          <a:xfrm>
            <a:off x="4788024" y="3838982"/>
            <a:ext cx="3960440" cy="2585323"/>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just"/>
            <a:r>
              <a:rPr lang="es-CO" b="1" dirty="0" smtClean="0">
                <a:solidFill>
                  <a:srgbClr val="0070C0"/>
                </a:solidFill>
              </a:rPr>
              <a:t>Lucas 22:19  </a:t>
            </a:r>
            <a:r>
              <a:rPr lang="es-CO" dirty="0" smtClean="0"/>
              <a:t>Y tomó </a:t>
            </a:r>
            <a:r>
              <a:rPr lang="es-CO" b="1" u="sng" dirty="0" smtClean="0">
                <a:solidFill>
                  <a:srgbClr val="C00000"/>
                </a:solidFill>
              </a:rPr>
              <a:t>el pan</a:t>
            </a:r>
            <a:r>
              <a:rPr lang="es-CO" dirty="0" smtClean="0"/>
              <a:t> y dio gracias,  y lo partió y les dio,  diciendo:  </a:t>
            </a:r>
            <a:r>
              <a:rPr lang="es-CO" b="1" u="sng" dirty="0" smtClean="0">
                <a:solidFill>
                  <a:srgbClr val="C00000"/>
                </a:solidFill>
              </a:rPr>
              <a:t>Esto es mi cuerpo</a:t>
            </a:r>
            <a:r>
              <a:rPr lang="es-CO" dirty="0" smtClean="0"/>
              <a:t>,  que por vosotros es dado;  haced esto en memoria de mí.</a:t>
            </a:r>
          </a:p>
          <a:p>
            <a:pPr algn="just"/>
            <a:r>
              <a:rPr lang="es-CO" dirty="0" smtClean="0"/>
              <a:t>Lucas 22:20  De igual manera,  después que hubo cenado,  tomó </a:t>
            </a:r>
            <a:r>
              <a:rPr lang="es-CO" b="1" u="sng" dirty="0" smtClean="0">
                <a:solidFill>
                  <a:srgbClr val="C00000"/>
                </a:solidFill>
              </a:rPr>
              <a:t>la copa</a:t>
            </a:r>
            <a:r>
              <a:rPr lang="es-CO" dirty="0" smtClean="0"/>
              <a:t>,  diciendo:  Esta copa es el nuevo pacto en </a:t>
            </a:r>
            <a:r>
              <a:rPr lang="es-CO" b="1" u="sng" dirty="0" smtClean="0">
                <a:solidFill>
                  <a:srgbClr val="C00000"/>
                </a:solidFill>
              </a:rPr>
              <a:t>mi sangre</a:t>
            </a:r>
            <a:r>
              <a:rPr lang="es-CO" dirty="0" smtClean="0"/>
              <a:t>,  que por vosotros se derrama..</a:t>
            </a:r>
          </a:p>
        </p:txBody>
      </p:sp>
      <p:sp>
        <p:nvSpPr>
          <p:cNvPr id="9" name="8 CuadroTexto"/>
          <p:cNvSpPr txBox="1"/>
          <p:nvPr/>
        </p:nvSpPr>
        <p:spPr>
          <a:xfrm>
            <a:off x="4788024" y="764704"/>
            <a:ext cx="3960440" cy="2862322"/>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just"/>
            <a:r>
              <a:rPr lang="es-CO" b="1" dirty="0" smtClean="0">
                <a:solidFill>
                  <a:srgbClr val="0070C0"/>
                </a:solidFill>
              </a:rPr>
              <a:t>Marcos 14:22  </a:t>
            </a:r>
            <a:r>
              <a:rPr lang="es-CO" dirty="0" smtClean="0"/>
              <a:t>Y mientras comían,  Jesús </a:t>
            </a:r>
            <a:r>
              <a:rPr lang="es-CO" b="1" u="sng" dirty="0" smtClean="0">
                <a:solidFill>
                  <a:srgbClr val="C00000"/>
                </a:solidFill>
              </a:rPr>
              <a:t>tomó pan </a:t>
            </a:r>
            <a:r>
              <a:rPr lang="es-CO" dirty="0" smtClean="0"/>
              <a:t>y bendijo,  y lo partió y les dio,  diciendo:  </a:t>
            </a:r>
            <a:r>
              <a:rPr lang="es-CO" b="1" u="sng" dirty="0" smtClean="0">
                <a:solidFill>
                  <a:srgbClr val="C00000"/>
                </a:solidFill>
              </a:rPr>
              <a:t>Tomad,  esto es mi cuerpo.</a:t>
            </a:r>
          </a:p>
          <a:p>
            <a:pPr algn="just"/>
            <a:r>
              <a:rPr lang="es-CO" dirty="0" smtClean="0"/>
              <a:t>Marcos 14:23  Y tomando </a:t>
            </a:r>
            <a:r>
              <a:rPr lang="es-CO" b="1" u="sng" dirty="0" smtClean="0">
                <a:solidFill>
                  <a:srgbClr val="C00000"/>
                </a:solidFill>
              </a:rPr>
              <a:t>la copa</a:t>
            </a:r>
            <a:r>
              <a:rPr lang="es-CO" dirty="0" smtClean="0"/>
              <a:t>,  y habiendo dado gracias,  les dio;  y bebieron de ella todos.</a:t>
            </a:r>
          </a:p>
          <a:p>
            <a:pPr algn="just"/>
            <a:r>
              <a:rPr lang="es-CO" dirty="0" smtClean="0"/>
              <a:t>Marcos 14:24  Y les dijo:  </a:t>
            </a:r>
            <a:r>
              <a:rPr lang="es-CO" b="1" u="sng" dirty="0" smtClean="0">
                <a:solidFill>
                  <a:srgbClr val="C00000"/>
                </a:solidFill>
              </a:rPr>
              <a:t>Esto es mi sangre</a:t>
            </a:r>
            <a:r>
              <a:rPr lang="es-CO" dirty="0" smtClean="0"/>
              <a:t> del nuevo pacto,  que por muchos es derramada.</a:t>
            </a:r>
          </a:p>
        </p:txBody>
      </p:sp>
    </p:spTree>
    <p:extLst>
      <p:ext uri="{BB962C8B-B14F-4D97-AF65-F5344CB8AC3E}">
        <p14:creationId xmlns:p14="http://schemas.microsoft.com/office/powerpoint/2010/main" val="361640728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sz="5400" dirty="0"/>
              <a:t>¿</a:t>
            </a:r>
            <a:r>
              <a:rPr lang="es-CO" sz="5400" dirty="0" smtClean="0"/>
              <a:t>Cuándo y donde </a:t>
            </a:r>
            <a:r>
              <a:rPr lang="es-CO" sz="5400" dirty="0"/>
              <a:t>fue instituida?</a:t>
            </a:r>
          </a:p>
        </p:txBody>
      </p:sp>
      <p:sp>
        <p:nvSpPr>
          <p:cNvPr id="3" name="2 Marcador de contenido"/>
          <p:cNvSpPr>
            <a:spLocks noGrp="1"/>
          </p:cNvSpPr>
          <p:nvPr>
            <p:ph sz="half" idx="1"/>
          </p:nvPr>
        </p:nvSpPr>
        <p:spPr>
          <a:xfrm>
            <a:off x="457200" y="1600201"/>
            <a:ext cx="4038600" cy="2908919"/>
          </a:xfrm>
        </p:spPr>
        <p:txBody>
          <a:bodyPr>
            <a:normAutofit fontScale="92500" lnSpcReduction="10000"/>
          </a:bodyPr>
          <a:lstStyle/>
          <a:p>
            <a:pPr algn="just"/>
            <a:r>
              <a:rPr lang="es-CO" dirty="0" smtClean="0"/>
              <a:t>La cena del Señor fue instituida en el año 33 de Cristo, un jueves en la noche, Jesús y los apóstoles estaban reunidos en un aposento y El la instituyo como recordatorio de lo que estaba próximo a suceder.</a:t>
            </a:r>
            <a:endParaRPr lang="es-CO" dirty="0"/>
          </a:p>
        </p:txBody>
      </p:sp>
      <p:sp>
        <p:nvSpPr>
          <p:cNvPr id="4" name="3 Marcador de contenido"/>
          <p:cNvSpPr>
            <a:spLocks noGrp="1"/>
          </p:cNvSpPr>
          <p:nvPr>
            <p:ph sz="half" idx="2"/>
          </p:nvPr>
        </p:nvSpPr>
        <p:spPr>
          <a:xfrm>
            <a:off x="4648200" y="1600201"/>
            <a:ext cx="4038600" cy="2620887"/>
          </a:xfrm>
        </p:spPr>
        <p:style>
          <a:lnRef idx="2">
            <a:schemeClr val="accent3"/>
          </a:lnRef>
          <a:fillRef idx="1">
            <a:schemeClr val="lt1"/>
          </a:fillRef>
          <a:effectRef idx="0">
            <a:schemeClr val="accent3"/>
          </a:effectRef>
          <a:fontRef idx="minor">
            <a:schemeClr val="dk1"/>
          </a:fontRef>
        </p:style>
        <p:txBody>
          <a:bodyPr>
            <a:normAutofit fontScale="92500" lnSpcReduction="10000"/>
          </a:bodyPr>
          <a:lstStyle/>
          <a:p>
            <a:pPr marL="0" indent="0" algn="just">
              <a:buNone/>
            </a:pPr>
            <a:r>
              <a:rPr lang="es-CO" sz="1800" b="1" dirty="0" smtClean="0">
                <a:solidFill>
                  <a:srgbClr val="0070C0"/>
                </a:solidFill>
              </a:rPr>
              <a:t>Lucas </a:t>
            </a:r>
            <a:r>
              <a:rPr lang="es-CO" sz="1800" b="1" dirty="0">
                <a:solidFill>
                  <a:srgbClr val="0070C0"/>
                </a:solidFill>
              </a:rPr>
              <a:t>22:12  </a:t>
            </a:r>
            <a:r>
              <a:rPr lang="es-CO" sz="1800" dirty="0"/>
              <a:t>Entonces él os mostrará un gran aposento alto </a:t>
            </a:r>
            <a:r>
              <a:rPr lang="es-CO" sz="1800" dirty="0" smtClean="0"/>
              <a:t>ya </a:t>
            </a:r>
            <a:r>
              <a:rPr lang="es-CO" sz="1800" dirty="0"/>
              <a:t>dispuesto;  preparad allí</a:t>
            </a:r>
            <a:r>
              <a:rPr lang="es-CO" sz="1800" dirty="0" smtClean="0"/>
              <a:t>.</a:t>
            </a:r>
          </a:p>
          <a:p>
            <a:pPr marL="0" indent="0" algn="just">
              <a:buNone/>
            </a:pPr>
            <a:r>
              <a:rPr lang="es-CO" sz="1800" b="1" dirty="0" smtClean="0">
                <a:solidFill>
                  <a:srgbClr val="0070C0"/>
                </a:solidFill>
              </a:rPr>
              <a:t>Marcos </a:t>
            </a:r>
            <a:r>
              <a:rPr lang="es-CO" sz="1800" b="1" dirty="0">
                <a:solidFill>
                  <a:srgbClr val="0070C0"/>
                </a:solidFill>
              </a:rPr>
              <a:t>14:15  </a:t>
            </a:r>
            <a:r>
              <a:rPr lang="es-CO" sz="1800" dirty="0"/>
              <a:t>Y él os mostrará un gran aposento alto ya dispuesto;  preparad para nosotros allí</a:t>
            </a:r>
            <a:r>
              <a:rPr lang="es-CO" sz="1800" dirty="0" smtClean="0"/>
              <a:t>.</a:t>
            </a:r>
          </a:p>
          <a:p>
            <a:pPr marL="0" indent="0" algn="just">
              <a:buNone/>
            </a:pPr>
            <a:r>
              <a:rPr lang="es-CO" sz="1800" b="1" dirty="0" smtClean="0">
                <a:solidFill>
                  <a:srgbClr val="0070C0"/>
                </a:solidFill>
              </a:rPr>
              <a:t>Mateo </a:t>
            </a:r>
            <a:r>
              <a:rPr lang="es-CO" sz="1800" b="1" dirty="0">
                <a:solidFill>
                  <a:srgbClr val="0070C0"/>
                </a:solidFill>
              </a:rPr>
              <a:t>26:18  </a:t>
            </a:r>
            <a:r>
              <a:rPr lang="es-CO" sz="1800" dirty="0"/>
              <a:t>Y él dijo:  Id a la ciudad a cierto hombre,  y decidle:  El Maestro dice:  Mi tiempo está cerca;  en tu casa celebraré la pascua con mis discípulos.</a:t>
            </a:r>
          </a:p>
        </p:txBody>
      </p:sp>
      <p:sp>
        <p:nvSpPr>
          <p:cNvPr id="5" name="4 Rectángulo"/>
          <p:cNvSpPr/>
          <p:nvPr/>
        </p:nvSpPr>
        <p:spPr>
          <a:xfrm>
            <a:off x="1043608" y="4939907"/>
            <a:ext cx="1296144" cy="108012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s-CO" sz="1600" b="1" dirty="0" smtClean="0"/>
              <a:t>Cena con sus Discípulos</a:t>
            </a:r>
            <a:endParaRPr lang="es-CO" sz="1600" b="1" dirty="0"/>
          </a:p>
        </p:txBody>
      </p:sp>
      <p:sp>
        <p:nvSpPr>
          <p:cNvPr id="6" name="5 CuadroTexto"/>
          <p:cNvSpPr txBox="1"/>
          <p:nvPr/>
        </p:nvSpPr>
        <p:spPr>
          <a:xfrm>
            <a:off x="1187624" y="4509120"/>
            <a:ext cx="936104" cy="369332"/>
          </a:xfrm>
          <a:prstGeom prst="rect">
            <a:avLst/>
          </a:prstGeom>
          <a:noFill/>
        </p:spPr>
        <p:txBody>
          <a:bodyPr wrap="square" rtlCol="0">
            <a:spAutoFit/>
          </a:bodyPr>
          <a:lstStyle/>
          <a:p>
            <a:pPr algn="ctr"/>
            <a:r>
              <a:rPr lang="es-CO" b="1" dirty="0" smtClean="0">
                <a:solidFill>
                  <a:srgbClr val="FF0000"/>
                </a:solidFill>
              </a:rPr>
              <a:t>Jueves</a:t>
            </a:r>
            <a:endParaRPr lang="es-CO" b="1" dirty="0">
              <a:solidFill>
                <a:srgbClr val="FF0000"/>
              </a:solidFill>
            </a:endParaRPr>
          </a:p>
        </p:txBody>
      </p:sp>
      <p:sp>
        <p:nvSpPr>
          <p:cNvPr id="7" name="6 Rectángulo"/>
          <p:cNvSpPr/>
          <p:nvPr/>
        </p:nvSpPr>
        <p:spPr>
          <a:xfrm>
            <a:off x="2987824" y="4949199"/>
            <a:ext cx="1296144" cy="108012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600" b="1" dirty="0" smtClean="0"/>
              <a:t>Es Crucificado y Sepultado</a:t>
            </a:r>
            <a:endParaRPr lang="es-CO" sz="1600" b="1" dirty="0"/>
          </a:p>
        </p:txBody>
      </p:sp>
      <p:sp>
        <p:nvSpPr>
          <p:cNvPr id="8" name="7 CuadroTexto"/>
          <p:cNvSpPr txBox="1"/>
          <p:nvPr/>
        </p:nvSpPr>
        <p:spPr>
          <a:xfrm>
            <a:off x="3131840" y="4518412"/>
            <a:ext cx="936104" cy="369332"/>
          </a:xfrm>
          <a:prstGeom prst="rect">
            <a:avLst/>
          </a:prstGeom>
          <a:noFill/>
        </p:spPr>
        <p:txBody>
          <a:bodyPr wrap="square" rtlCol="0">
            <a:spAutoFit/>
          </a:bodyPr>
          <a:lstStyle/>
          <a:p>
            <a:pPr algn="ctr"/>
            <a:r>
              <a:rPr lang="es-CO" b="1" dirty="0" smtClean="0">
                <a:solidFill>
                  <a:srgbClr val="FF0000"/>
                </a:solidFill>
              </a:rPr>
              <a:t>Viernes</a:t>
            </a:r>
            <a:endParaRPr lang="es-CO" b="1" dirty="0">
              <a:solidFill>
                <a:srgbClr val="FF0000"/>
              </a:solidFill>
            </a:endParaRPr>
          </a:p>
        </p:txBody>
      </p:sp>
      <p:sp>
        <p:nvSpPr>
          <p:cNvPr id="9" name="8 Rectángulo"/>
          <p:cNvSpPr/>
          <p:nvPr/>
        </p:nvSpPr>
        <p:spPr>
          <a:xfrm>
            <a:off x="4896036" y="4949199"/>
            <a:ext cx="1296144" cy="108012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s-CO" sz="1600" b="1" dirty="0" smtClean="0"/>
              <a:t>Día de Reposo para Israel</a:t>
            </a:r>
            <a:endParaRPr lang="es-CO" sz="1600" b="1" dirty="0"/>
          </a:p>
        </p:txBody>
      </p:sp>
      <p:sp>
        <p:nvSpPr>
          <p:cNvPr id="10" name="9 CuadroTexto"/>
          <p:cNvSpPr txBox="1"/>
          <p:nvPr/>
        </p:nvSpPr>
        <p:spPr>
          <a:xfrm>
            <a:off x="5040052" y="4518412"/>
            <a:ext cx="936104" cy="369332"/>
          </a:xfrm>
          <a:prstGeom prst="rect">
            <a:avLst/>
          </a:prstGeom>
          <a:noFill/>
        </p:spPr>
        <p:txBody>
          <a:bodyPr wrap="square" rtlCol="0">
            <a:spAutoFit/>
          </a:bodyPr>
          <a:lstStyle/>
          <a:p>
            <a:pPr algn="ctr"/>
            <a:r>
              <a:rPr lang="es-CO" b="1" dirty="0" smtClean="0">
                <a:solidFill>
                  <a:srgbClr val="FF0000"/>
                </a:solidFill>
              </a:rPr>
              <a:t>Sábado</a:t>
            </a:r>
            <a:endParaRPr lang="es-CO" b="1" dirty="0">
              <a:solidFill>
                <a:srgbClr val="FF0000"/>
              </a:solidFill>
            </a:endParaRPr>
          </a:p>
        </p:txBody>
      </p:sp>
      <p:sp>
        <p:nvSpPr>
          <p:cNvPr id="11" name="10 Rectángulo"/>
          <p:cNvSpPr/>
          <p:nvPr/>
        </p:nvSpPr>
        <p:spPr>
          <a:xfrm>
            <a:off x="7092280" y="4949199"/>
            <a:ext cx="1296144" cy="108012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s-CO" sz="1600" b="1" dirty="0" smtClean="0"/>
              <a:t>Resucita</a:t>
            </a:r>
            <a:endParaRPr lang="es-CO" sz="1600" b="1" dirty="0"/>
          </a:p>
        </p:txBody>
      </p:sp>
      <p:sp>
        <p:nvSpPr>
          <p:cNvPr id="12" name="11 CuadroTexto"/>
          <p:cNvSpPr txBox="1"/>
          <p:nvPr/>
        </p:nvSpPr>
        <p:spPr>
          <a:xfrm>
            <a:off x="7092280" y="4518412"/>
            <a:ext cx="1296144" cy="369332"/>
          </a:xfrm>
          <a:prstGeom prst="rect">
            <a:avLst/>
          </a:prstGeom>
          <a:noFill/>
        </p:spPr>
        <p:txBody>
          <a:bodyPr wrap="square" rtlCol="0">
            <a:spAutoFit/>
          </a:bodyPr>
          <a:lstStyle/>
          <a:p>
            <a:pPr algn="ctr"/>
            <a:r>
              <a:rPr lang="es-CO" b="1" dirty="0" smtClean="0">
                <a:solidFill>
                  <a:srgbClr val="FF0000"/>
                </a:solidFill>
              </a:rPr>
              <a:t>Domingo</a:t>
            </a:r>
            <a:endParaRPr lang="es-CO" b="1" dirty="0">
              <a:solidFill>
                <a:srgbClr val="FF0000"/>
              </a:solidFill>
            </a:endParaRPr>
          </a:p>
        </p:txBody>
      </p:sp>
      <p:sp>
        <p:nvSpPr>
          <p:cNvPr id="13" name="12 Flecha a la derecha con bandas"/>
          <p:cNvSpPr/>
          <p:nvPr/>
        </p:nvSpPr>
        <p:spPr>
          <a:xfrm>
            <a:off x="2448655" y="5299947"/>
            <a:ext cx="504056" cy="360040"/>
          </a:xfrm>
          <a:prstGeom prst="striped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s-CO"/>
          </a:p>
        </p:txBody>
      </p:sp>
      <p:sp>
        <p:nvSpPr>
          <p:cNvPr id="14" name="13 Flecha a la derecha con bandas"/>
          <p:cNvSpPr/>
          <p:nvPr/>
        </p:nvSpPr>
        <p:spPr>
          <a:xfrm>
            <a:off x="4355976" y="5310500"/>
            <a:ext cx="504056" cy="360040"/>
          </a:xfrm>
          <a:prstGeom prst="striped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s-CO"/>
          </a:p>
        </p:txBody>
      </p:sp>
      <p:sp>
        <p:nvSpPr>
          <p:cNvPr id="15" name="14 Flecha a la derecha con bandas"/>
          <p:cNvSpPr/>
          <p:nvPr/>
        </p:nvSpPr>
        <p:spPr>
          <a:xfrm>
            <a:off x="6444208" y="5310500"/>
            <a:ext cx="504056" cy="360040"/>
          </a:xfrm>
          <a:prstGeom prst="striped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s-CO"/>
          </a:p>
        </p:txBody>
      </p:sp>
      <p:sp>
        <p:nvSpPr>
          <p:cNvPr id="16" name="15 CuadroTexto"/>
          <p:cNvSpPr txBox="1"/>
          <p:nvPr/>
        </p:nvSpPr>
        <p:spPr>
          <a:xfrm>
            <a:off x="755576" y="6174596"/>
            <a:ext cx="180020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s-CO" dirty="0" smtClean="0"/>
              <a:t>Instituida</a:t>
            </a:r>
            <a:endParaRPr lang="es-CO" dirty="0"/>
          </a:p>
        </p:txBody>
      </p:sp>
      <p:sp>
        <p:nvSpPr>
          <p:cNvPr id="17" name="16 CuadroTexto"/>
          <p:cNvSpPr txBox="1"/>
          <p:nvPr/>
        </p:nvSpPr>
        <p:spPr>
          <a:xfrm>
            <a:off x="6552220" y="6182833"/>
            <a:ext cx="2376264"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s-CO" dirty="0" smtClean="0"/>
              <a:t>Ya es Mandamiento</a:t>
            </a:r>
            <a:endParaRPr lang="es-CO" dirty="0"/>
          </a:p>
        </p:txBody>
      </p:sp>
      <p:sp>
        <p:nvSpPr>
          <p:cNvPr id="18" name="17 Flecha a la derecha con bandas"/>
          <p:cNvSpPr/>
          <p:nvPr/>
        </p:nvSpPr>
        <p:spPr>
          <a:xfrm>
            <a:off x="2700683" y="6174596"/>
            <a:ext cx="3743525" cy="360040"/>
          </a:xfrm>
          <a:prstGeom prst="striped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119969970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a:t>¿Cómo fue Instituida</a:t>
            </a:r>
            <a:r>
              <a:rPr lang="es-CO" dirty="0" smtClean="0"/>
              <a:t>?</a:t>
            </a:r>
            <a:endParaRPr lang="es-CO" dirty="0"/>
          </a:p>
        </p:txBody>
      </p:sp>
      <p:sp>
        <p:nvSpPr>
          <p:cNvPr id="4" name="3 Marcador de contenido"/>
          <p:cNvSpPr>
            <a:spLocks noGrp="1"/>
          </p:cNvSpPr>
          <p:nvPr>
            <p:ph sz="half" idx="1"/>
          </p:nvPr>
        </p:nvSpPr>
        <p:spPr>
          <a:xfrm>
            <a:off x="457200" y="1268760"/>
            <a:ext cx="4038600" cy="5328592"/>
          </a:xfrm>
        </p:spPr>
        <p:txBody>
          <a:bodyPr>
            <a:normAutofit fontScale="92500" lnSpcReduction="10000"/>
          </a:bodyPr>
          <a:lstStyle/>
          <a:p>
            <a:pPr algn="just"/>
            <a:r>
              <a:rPr lang="es-CO" dirty="0" smtClean="0"/>
              <a:t>Fue instituida bajo el antiguo pacto y practicada en el nuevo pacto, La Cena del Señor fue instituida una noche antes de morir Cristo, bajo el imperio romano que asolaba Jerusalén, se usaron dos elementos que menciona la Biblia.</a:t>
            </a:r>
          </a:p>
          <a:p>
            <a:pPr lvl="1" algn="just"/>
            <a:r>
              <a:rPr lang="es-CO" b="1" dirty="0" smtClean="0"/>
              <a:t>Pan sin Levadura </a:t>
            </a:r>
            <a:r>
              <a:rPr lang="es-CO" dirty="0" smtClean="0"/>
              <a:t>«Era usado por el pueblo de Israel para celebrar la Pascua Judía»</a:t>
            </a:r>
          </a:p>
          <a:p>
            <a:pPr lvl="1" algn="just"/>
            <a:r>
              <a:rPr lang="es-CO" b="1" dirty="0" smtClean="0"/>
              <a:t>Fruto de la Vid </a:t>
            </a:r>
            <a:r>
              <a:rPr lang="es-CO" dirty="0" smtClean="0"/>
              <a:t>«Jugo de Uva, sin fermentar, la biblia no menciona fermentación»</a:t>
            </a:r>
            <a:endParaRPr lang="es-CO" dirty="0"/>
          </a:p>
        </p:txBody>
      </p:sp>
      <p:sp>
        <p:nvSpPr>
          <p:cNvPr id="7" name="6 CuadroTexto"/>
          <p:cNvSpPr txBox="1"/>
          <p:nvPr/>
        </p:nvSpPr>
        <p:spPr>
          <a:xfrm>
            <a:off x="4644008" y="1442973"/>
            <a:ext cx="4176464" cy="107721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s-CO" sz="1600" b="1" dirty="0" smtClean="0">
                <a:solidFill>
                  <a:srgbClr val="FF0000"/>
                </a:solidFill>
              </a:rPr>
              <a:t>Mateo 26:17 </a:t>
            </a:r>
            <a:r>
              <a:rPr lang="es-CO" sz="1600" dirty="0" smtClean="0"/>
              <a:t>«El primer día de la fiesta de los </a:t>
            </a:r>
            <a:r>
              <a:rPr lang="es-CO" sz="1600" b="1" u="sng" dirty="0" smtClean="0"/>
              <a:t>panes sin levadura</a:t>
            </a:r>
            <a:r>
              <a:rPr lang="es-CO" sz="1600" dirty="0" smtClean="0"/>
              <a:t>,  vinieron los discípulos a Jesús,  diciéndole:  ¿Dónde quieres que preparemos para que comas la pascua?»</a:t>
            </a:r>
            <a:endParaRPr lang="es-CO" sz="1600" dirty="0"/>
          </a:p>
        </p:txBody>
      </p:sp>
      <p:sp>
        <p:nvSpPr>
          <p:cNvPr id="8" name="7 CuadroTexto"/>
          <p:cNvSpPr txBox="1"/>
          <p:nvPr/>
        </p:nvSpPr>
        <p:spPr>
          <a:xfrm>
            <a:off x="4644008" y="2595101"/>
            <a:ext cx="4176464" cy="107721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s-CO" sz="1600" b="1" dirty="0" smtClean="0">
                <a:solidFill>
                  <a:srgbClr val="FF0000"/>
                </a:solidFill>
              </a:rPr>
              <a:t>Mateo 26:29 </a:t>
            </a:r>
            <a:r>
              <a:rPr lang="es-CO" sz="1600" dirty="0" smtClean="0"/>
              <a:t>«Y os digo que desde ahora no beberé más de este </a:t>
            </a:r>
            <a:r>
              <a:rPr lang="es-CO" sz="1600" b="1" u="sng" dirty="0" smtClean="0"/>
              <a:t>fruto de la vid</a:t>
            </a:r>
            <a:r>
              <a:rPr lang="es-CO" sz="1600" dirty="0" smtClean="0"/>
              <a:t>,  hasta aquel día en que lo beba nuevo con vosotros en el reino de mi Padre.»</a:t>
            </a:r>
          </a:p>
        </p:txBody>
      </p:sp>
      <p:sp>
        <p:nvSpPr>
          <p:cNvPr id="10" name="9 CuadroTexto"/>
          <p:cNvSpPr txBox="1"/>
          <p:nvPr/>
        </p:nvSpPr>
        <p:spPr>
          <a:xfrm>
            <a:off x="4644008" y="3747229"/>
            <a:ext cx="4176464" cy="132343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s-CO" sz="1600" b="1" dirty="0" smtClean="0">
                <a:solidFill>
                  <a:srgbClr val="FF0000"/>
                </a:solidFill>
              </a:rPr>
              <a:t>Marcos </a:t>
            </a:r>
            <a:r>
              <a:rPr lang="es-CO" sz="1600" b="1" dirty="0">
                <a:solidFill>
                  <a:srgbClr val="FF0000"/>
                </a:solidFill>
              </a:rPr>
              <a:t>14:12  </a:t>
            </a:r>
            <a:r>
              <a:rPr lang="es-CO" sz="1600" dirty="0"/>
              <a:t>El primer día de la fiesta de los </a:t>
            </a:r>
            <a:r>
              <a:rPr lang="es-CO" sz="1600" b="1" u="sng" dirty="0"/>
              <a:t>panes sin levadura</a:t>
            </a:r>
            <a:r>
              <a:rPr lang="es-CO" sz="1600" dirty="0"/>
              <a:t>,  cuando sacrificaban el cordero de la </a:t>
            </a:r>
            <a:r>
              <a:rPr lang="es-CO" sz="1600" b="1" u="sng" dirty="0"/>
              <a:t>pascua</a:t>
            </a:r>
            <a:r>
              <a:rPr lang="es-CO" sz="1600" dirty="0"/>
              <a:t>,  sus discípulos le dijeron:  ¿Dónde quieres que vayamos a preparar para que comas la pascua?</a:t>
            </a:r>
          </a:p>
        </p:txBody>
      </p:sp>
      <p:sp>
        <p:nvSpPr>
          <p:cNvPr id="11" name="10 CuadroTexto"/>
          <p:cNvSpPr txBox="1"/>
          <p:nvPr/>
        </p:nvSpPr>
        <p:spPr>
          <a:xfrm>
            <a:off x="4644008" y="5190291"/>
            <a:ext cx="4176464"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s-CO" sz="1600" b="1" dirty="0" smtClean="0">
                <a:solidFill>
                  <a:srgbClr val="FF0000"/>
                </a:solidFill>
              </a:rPr>
              <a:t>Marcos 14:25</a:t>
            </a:r>
            <a:r>
              <a:rPr lang="es-CO" sz="1600" dirty="0" smtClean="0">
                <a:solidFill>
                  <a:schemeClr val="tx1"/>
                </a:solidFill>
              </a:rPr>
              <a:t>  De cierto os digo que no beberé más del </a:t>
            </a:r>
            <a:r>
              <a:rPr lang="es-CO" sz="1600" b="1" u="sng" dirty="0" smtClean="0">
                <a:solidFill>
                  <a:schemeClr val="tx1"/>
                </a:solidFill>
              </a:rPr>
              <a:t>fruto de la vid</a:t>
            </a:r>
            <a:r>
              <a:rPr lang="es-CO" sz="1600" dirty="0" smtClean="0">
                <a:solidFill>
                  <a:schemeClr val="tx1"/>
                </a:solidFill>
              </a:rPr>
              <a:t>,  hasta aquel día en que lo beba nuevo en el reino de Dios.</a:t>
            </a:r>
          </a:p>
        </p:txBody>
      </p:sp>
    </p:spTree>
    <p:extLst>
      <p:ext uri="{BB962C8B-B14F-4D97-AF65-F5344CB8AC3E}">
        <p14:creationId xmlns:p14="http://schemas.microsoft.com/office/powerpoint/2010/main" val="144771620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a:t>¿Por qué fue instituida</a:t>
            </a:r>
            <a:r>
              <a:rPr lang="es-CO" dirty="0" smtClean="0"/>
              <a:t>?</a:t>
            </a:r>
            <a:endParaRPr lang="es-CO" dirty="0"/>
          </a:p>
        </p:txBody>
      </p:sp>
      <p:sp>
        <p:nvSpPr>
          <p:cNvPr id="3" name="2 Marcador de contenido"/>
          <p:cNvSpPr>
            <a:spLocks noGrp="1"/>
          </p:cNvSpPr>
          <p:nvPr>
            <p:ph sz="half" idx="1"/>
          </p:nvPr>
        </p:nvSpPr>
        <p:spPr/>
        <p:txBody>
          <a:bodyPr>
            <a:normAutofit fontScale="85000" lnSpcReduction="20000"/>
          </a:bodyPr>
          <a:lstStyle/>
          <a:p>
            <a:pPr algn="just"/>
            <a:r>
              <a:rPr lang="es-CO" dirty="0" smtClean="0"/>
              <a:t>La Cena del Señor fue instituida con el propósito de que los Cristianos, aquellos que recibirían la promesa de un nuevo pacto de mejores promesas, </a:t>
            </a:r>
            <a:r>
              <a:rPr lang="es-CO" b="1" u="sng" dirty="0" smtClean="0">
                <a:solidFill>
                  <a:srgbClr val="FF0000"/>
                </a:solidFill>
                <a:effectLst>
                  <a:outerShdw blurRad="38100" dist="38100" dir="2700000" algn="tl">
                    <a:srgbClr val="000000">
                      <a:alpha val="43137"/>
                    </a:srgbClr>
                  </a:outerShdw>
                </a:effectLst>
              </a:rPr>
              <a:t>recordaran</a:t>
            </a:r>
            <a:r>
              <a:rPr lang="es-CO" dirty="0" smtClean="0"/>
              <a:t> la muerte y resurrección de aquel que sello el antiguo pacto que solo era para los judíos, aquel que a través de su ejemplo nos enseño a vivir la voluntad de Dios, aquel que por amor a nosotros se sacrifico pagando el precio que debíamos por nuestras faltas, aquel que es el Hijo de DIOS, Jesucristo.</a:t>
            </a:r>
            <a:endParaRPr lang="es-CO" dirty="0"/>
          </a:p>
        </p:txBody>
      </p:sp>
      <p:sp>
        <p:nvSpPr>
          <p:cNvPr id="4" name="3 Marcador de contenido"/>
          <p:cNvSpPr>
            <a:spLocks noGrp="1"/>
          </p:cNvSpPr>
          <p:nvPr>
            <p:ph sz="half" idx="2"/>
          </p:nvPr>
        </p:nvSpPr>
        <p:spPr/>
        <p:txBody>
          <a:bodyPr>
            <a:normAutofit fontScale="85000" lnSpcReduction="20000"/>
          </a:bodyPr>
          <a:lstStyle/>
          <a:p>
            <a:pPr marL="342900" lvl="1" indent="-342900" algn="just">
              <a:buFont typeface="Arial" pitchFamily="34" charset="0"/>
              <a:buChar char="•"/>
            </a:pPr>
            <a:r>
              <a:rPr lang="es-CO" sz="2800" b="1" dirty="0">
                <a:solidFill>
                  <a:srgbClr val="C00000"/>
                </a:solidFill>
                <a:effectLst>
                  <a:outerShdw blurRad="38100" dist="38100" dir="2700000" algn="tl">
                    <a:srgbClr val="000000">
                      <a:alpha val="43137"/>
                    </a:srgbClr>
                  </a:outerShdw>
                </a:effectLst>
              </a:rPr>
              <a:t>1 Corintios 11:26 </a:t>
            </a:r>
            <a:r>
              <a:rPr lang="es-CO" sz="2800" b="1" dirty="0"/>
              <a:t>«Así,  pues,  todas las veces que comiereis este pan,  y bebiereis esta copa,  la </a:t>
            </a:r>
            <a:r>
              <a:rPr lang="es-CO" sz="2800" b="1" u="sng" dirty="0">
                <a:solidFill>
                  <a:srgbClr val="C00000"/>
                </a:solidFill>
              </a:rPr>
              <a:t>muerte del Señor </a:t>
            </a:r>
            <a:r>
              <a:rPr lang="es-CO" sz="2800" b="1" dirty="0"/>
              <a:t>anunciáis hasta que él venga</a:t>
            </a:r>
            <a:r>
              <a:rPr lang="es-CO" sz="2800" b="1" dirty="0" smtClean="0"/>
              <a:t>.»</a:t>
            </a:r>
          </a:p>
          <a:p>
            <a:pPr marL="342900" lvl="1" indent="-342900" algn="just">
              <a:buFont typeface="Arial" pitchFamily="34" charset="0"/>
              <a:buChar char="•"/>
            </a:pPr>
            <a:r>
              <a:rPr lang="es-CO" sz="2800" b="1" dirty="0" smtClean="0"/>
              <a:t>El apóstol Pablo lo lleva acabo como una conmemoración, un recordatorio del sacrificio mas grande de la Historia.</a:t>
            </a:r>
          </a:p>
          <a:p>
            <a:pPr marL="742950" lvl="2" indent="-342900" algn="just"/>
            <a:r>
              <a:rPr lang="es-CO" sz="2800" dirty="0" smtClean="0"/>
              <a:t>1 Corintios 11:23 </a:t>
            </a:r>
            <a:r>
              <a:rPr lang="es-CO" sz="2800" b="1" u="sng" dirty="0" smtClean="0">
                <a:solidFill>
                  <a:srgbClr val="FF0000"/>
                </a:solidFill>
              </a:rPr>
              <a:t>Porque </a:t>
            </a:r>
            <a:r>
              <a:rPr lang="es-CO" sz="2800" b="1" u="sng" dirty="0">
                <a:solidFill>
                  <a:srgbClr val="FF0000"/>
                </a:solidFill>
              </a:rPr>
              <a:t>yo recibí del Señor lo que también os he enseñado:  </a:t>
            </a:r>
            <a:r>
              <a:rPr lang="es-CO" sz="2800" dirty="0"/>
              <a:t>Que el Señor Jesús,  la noche que fue entregado,  tomó pan;</a:t>
            </a:r>
          </a:p>
          <a:p>
            <a:pPr marL="742950" lvl="2" indent="-342900" algn="just"/>
            <a:endParaRPr lang="es-CO" b="1" dirty="0"/>
          </a:p>
        </p:txBody>
      </p:sp>
    </p:spTree>
    <p:extLst>
      <p:ext uri="{BB962C8B-B14F-4D97-AF65-F5344CB8AC3E}">
        <p14:creationId xmlns:p14="http://schemas.microsoft.com/office/powerpoint/2010/main" val="53882685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sz="4800" dirty="0"/>
              <a:t>¿Quiénes pueden participar de ella</a:t>
            </a:r>
            <a:r>
              <a:rPr lang="es-CO" sz="4800" dirty="0" smtClean="0"/>
              <a:t>?</a:t>
            </a:r>
            <a:endParaRPr lang="es-CO" sz="4800" dirty="0"/>
          </a:p>
        </p:txBody>
      </p:sp>
      <p:sp>
        <p:nvSpPr>
          <p:cNvPr id="3" name="2 Marcador de contenido"/>
          <p:cNvSpPr>
            <a:spLocks noGrp="1"/>
          </p:cNvSpPr>
          <p:nvPr>
            <p:ph sz="half" idx="1"/>
          </p:nvPr>
        </p:nvSpPr>
        <p:spPr>
          <a:xfrm>
            <a:off x="323528" y="1268760"/>
            <a:ext cx="4038600" cy="2260848"/>
          </a:xfrm>
        </p:spPr>
        <p:txBody>
          <a:bodyPr/>
          <a:lstStyle/>
          <a:p>
            <a:pPr marL="0" indent="0" algn="just">
              <a:buNone/>
            </a:pPr>
            <a:r>
              <a:rPr lang="es-CO" dirty="0" smtClean="0"/>
              <a:t>Aquellos que por la obediencia al evangelio se arrepienten, confiesan a Cristo y se bautizan para el perdón de los Pecados.</a:t>
            </a:r>
            <a:endParaRPr lang="es-CO" dirty="0"/>
          </a:p>
        </p:txBody>
      </p:sp>
      <p:sp>
        <p:nvSpPr>
          <p:cNvPr id="5" name="4 CuadroTexto"/>
          <p:cNvSpPr txBox="1"/>
          <p:nvPr/>
        </p:nvSpPr>
        <p:spPr>
          <a:xfrm>
            <a:off x="683568" y="3645024"/>
            <a:ext cx="3672408" cy="147732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s-CO" b="1" u="sng" dirty="0" smtClean="0"/>
              <a:t>La Predicación:</a:t>
            </a:r>
            <a:r>
              <a:rPr lang="es-CO" dirty="0" smtClean="0"/>
              <a:t> Hechos 2:36  </a:t>
            </a:r>
            <a:r>
              <a:rPr lang="es-CO" b="1" u="sng" dirty="0" smtClean="0">
                <a:solidFill>
                  <a:srgbClr val="FF0000"/>
                </a:solidFill>
              </a:rPr>
              <a:t>Sepa</a:t>
            </a:r>
            <a:r>
              <a:rPr lang="es-CO" dirty="0" smtClean="0"/>
              <a:t>,  pues,  ciertísimamente toda la casa de Israel,  que a este Jesús a quien vosotros crucificasteis,  Dios le ha hecho Señor y Cristo.</a:t>
            </a:r>
            <a:endParaRPr lang="es-CO" dirty="0"/>
          </a:p>
        </p:txBody>
      </p:sp>
      <p:sp>
        <p:nvSpPr>
          <p:cNvPr id="7" name="6 CuadroTexto"/>
          <p:cNvSpPr txBox="1"/>
          <p:nvPr/>
        </p:nvSpPr>
        <p:spPr>
          <a:xfrm>
            <a:off x="-144016" y="3452664"/>
            <a:ext cx="899592" cy="1862048"/>
          </a:xfrm>
          <a:prstGeom prst="rect">
            <a:avLst/>
          </a:prstGeom>
          <a:noFill/>
        </p:spPr>
        <p:txBody>
          <a:bodyPr wrap="square" rtlCol="0">
            <a:spAutoFit/>
          </a:bodyPr>
          <a:lstStyle/>
          <a:p>
            <a:r>
              <a:rPr lang="es-CO" sz="11500" dirty="0" smtClean="0">
                <a:solidFill>
                  <a:srgbClr val="FF0000"/>
                </a:solidFill>
              </a:rPr>
              <a:t>1</a:t>
            </a:r>
            <a:endParaRPr lang="es-CO" sz="11500" dirty="0">
              <a:solidFill>
                <a:srgbClr val="FF0000"/>
              </a:solidFill>
            </a:endParaRPr>
          </a:p>
        </p:txBody>
      </p:sp>
      <p:sp>
        <p:nvSpPr>
          <p:cNvPr id="8" name="7 CuadroTexto"/>
          <p:cNvSpPr txBox="1"/>
          <p:nvPr/>
        </p:nvSpPr>
        <p:spPr>
          <a:xfrm>
            <a:off x="683568" y="5287704"/>
            <a:ext cx="3672408" cy="147732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s-CO" b="1" u="sng" dirty="0" smtClean="0"/>
              <a:t>Arrepentimiento:</a:t>
            </a:r>
            <a:r>
              <a:rPr lang="es-CO" dirty="0" smtClean="0"/>
              <a:t> Hechos 2:37  Al oír esto,  se </a:t>
            </a:r>
            <a:r>
              <a:rPr lang="es-CO" b="1" u="sng" dirty="0" smtClean="0">
                <a:solidFill>
                  <a:srgbClr val="FF0000"/>
                </a:solidFill>
              </a:rPr>
              <a:t>compungieron de corazón</a:t>
            </a:r>
            <a:r>
              <a:rPr lang="es-CO" dirty="0" smtClean="0"/>
              <a:t>,  y dijeron a Pedro y a los otros apóstoles:  Varones hermanos,  ¿qué haremos?.</a:t>
            </a:r>
            <a:endParaRPr lang="es-CO" dirty="0"/>
          </a:p>
        </p:txBody>
      </p:sp>
      <p:sp>
        <p:nvSpPr>
          <p:cNvPr id="9" name="8 CuadroTexto"/>
          <p:cNvSpPr txBox="1"/>
          <p:nvPr/>
        </p:nvSpPr>
        <p:spPr>
          <a:xfrm>
            <a:off x="-144016" y="5095344"/>
            <a:ext cx="899592" cy="1862048"/>
          </a:xfrm>
          <a:prstGeom prst="rect">
            <a:avLst/>
          </a:prstGeom>
          <a:noFill/>
        </p:spPr>
        <p:txBody>
          <a:bodyPr wrap="square" rtlCol="0">
            <a:spAutoFit/>
          </a:bodyPr>
          <a:lstStyle/>
          <a:p>
            <a:r>
              <a:rPr lang="es-CO" sz="11500" dirty="0">
                <a:solidFill>
                  <a:srgbClr val="FF0000"/>
                </a:solidFill>
              </a:rPr>
              <a:t>2</a:t>
            </a:r>
            <a:endParaRPr lang="es-CO" sz="11500" dirty="0">
              <a:solidFill>
                <a:srgbClr val="FF0000"/>
              </a:solidFill>
            </a:endParaRPr>
          </a:p>
        </p:txBody>
      </p:sp>
      <p:sp>
        <p:nvSpPr>
          <p:cNvPr id="10" name="9 CuadroTexto"/>
          <p:cNvSpPr txBox="1"/>
          <p:nvPr/>
        </p:nvSpPr>
        <p:spPr>
          <a:xfrm>
            <a:off x="5183560" y="1249740"/>
            <a:ext cx="3636912" cy="286232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s-CO" b="1" u="sng" dirty="0" smtClean="0"/>
              <a:t>Bautismo:</a:t>
            </a:r>
            <a:r>
              <a:rPr lang="es-CO" dirty="0" smtClean="0"/>
              <a:t> Hechos 2:38  Pedro les dijo:  </a:t>
            </a:r>
            <a:r>
              <a:rPr lang="es-CO" b="1" u="sng" dirty="0" smtClean="0">
                <a:solidFill>
                  <a:srgbClr val="FF0000"/>
                </a:solidFill>
              </a:rPr>
              <a:t>Arrepentíos</a:t>
            </a:r>
            <a:r>
              <a:rPr lang="es-CO" dirty="0" smtClean="0"/>
              <a:t>,  y </a:t>
            </a:r>
            <a:r>
              <a:rPr lang="es-CO" b="1" u="sng" dirty="0" smtClean="0">
                <a:solidFill>
                  <a:srgbClr val="FF0000"/>
                </a:solidFill>
              </a:rPr>
              <a:t>bautícese</a:t>
            </a:r>
            <a:r>
              <a:rPr lang="es-CO" dirty="0" smtClean="0"/>
              <a:t> </a:t>
            </a:r>
            <a:r>
              <a:rPr lang="es-CO" u="sng" dirty="0" smtClean="0"/>
              <a:t>cada uno</a:t>
            </a:r>
            <a:r>
              <a:rPr lang="es-CO" dirty="0" smtClean="0"/>
              <a:t> de vosotros en el nombre de Jesucristo para perdón de los pecados;  y recibiréis el don del Espíritu Santo.</a:t>
            </a:r>
          </a:p>
          <a:p>
            <a:pPr algn="just"/>
            <a:r>
              <a:rPr lang="es-CO" dirty="0" smtClean="0"/>
              <a:t>Hechos 2:41  Así que,  los que recibieron su palabra </a:t>
            </a:r>
            <a:r>
              <a:rPr lang="es-CO" b="1" u="sng" dirty="0" smtClean="0">
                <a:solidFill>
                  <a:srgbClr val="FF0000"/>
                </a:solidFill>
              </a:rPr>
              <a:t>fueron bautizados</a:t>
            </a:r>
            <a:r>
              <a:rPr lang="es-CO" dirty="0" smtClean="0"/>
              <a:t>;  y se </a:t>
            </a:r>
            <a:r>
              <a:rPr lang="es-CO" u="sng" dirty="0" smtClean="0"/>
              <a:t>añadieron</a:t>
            </a:r>
            <a:r>
              <a:rPr lang="es-CO" dirty="0" smtClean="0"/>
              <a:t> aquel día como tres mil personas.</a:t>
            </a:r>
            <a:endParaRPr lang="es-CO" dirty="0"/>
          </a:p>
        </p:txBody>
      </p:sp>
      <p:sp>
        <p:nvSpPr>
          <p:cNvPr id="11" name="10 CuadroTexto"/>
          <p:cNvSpPr txBox="1"/>
          <p:nvPr/>
        </p:nvSpPr>
        <p:spPr>
          <a:xfrm>
            <a:off x="4302518" y="1749877"/>
            <a:ext cx="899592" cy="1862048"/>
          </a:xfrm>
          <a:prstGeom prst="rect">
            <a:avLst/>
          </a:prstGeom>
          <a:noFill/>
        </p:spPr>
        <p:txBody>
          <a:bodyPr wrap="square" rtlCol="0">
            <a:spAutoFit/>
          </a:bodyPr>
          <a:lstStyle/>
          <a:p>
            <a:r>
              <a:rPr lang="es-CO" sz="11500" dirty="0" smtClean="0">
                <a:solidFill>
                  <a:srgbClr val="FF0000"/>
                </a:solidFill>
              </a:rPr>
              <a:t>3</a:t>
            </a:r>
            <a:endParaRPr lang="es-CO" sz="11500" dirty="0">
              <a:solidFill>
                <a:srgbClr val="FF0000"/>
              </a:solidFill>
            </a:endParaRPr>
          </a:p>
        </p:txBody>
      </p:sp>
      <p:sp>
        <p:nvSpPr>
          <p:cNvPr id="12" name="11 CuadroTexto"/>
          <p:cNvSpPr txBox="1"/>
          <p:nvPr/>
        </p:nvSpPr>
        <p:spPr>
          <a:xfrm>
            <a:off x="5183560" y="4221088"/>
            <a:ext cx="3672408" cy="258532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s-CO" b="1" u="sng" dirty="0" smtClean="0"/>
              <a:t>Practica:</a:t>
            </a:r>
            <a:r>
              <a:rPr lang="es-CO" dirty="0" smtClean="0"/>
              <a:t> Hechos 2:42  Y perseveraban en la doctrina de los apóstoles,  en la comunión unos con otros,  en el </a:t>
            </a:r>
            <a:r>
              <a:rPr lang="es-CO" b="1" u="sng" dirty="0" smtClean="0">
                <a:solidFill>
                  <a:srgbClr val="FF0000"/>
                </a:solidFill>
              </a:rPr>
              <a:t>partimiento del pan</a:t>
            </a:r>
            <a:r>
              <a:rPr lang="es-CO" dirty="0" smtClean="0"/>
              <a:t> y en las oraciones.</a:t>
            </a:r>
          </a:p>
          <a:p>
            <a:pPr algn="just"/>
            <a:r>
              <a:rPr lang="es-CO" dirty="0" smtClean="0"/>
              <a:t>Hechos 2:47  alabando a Dios,  y teniendo favor con todo el pueblo.  Y el </a:t>
            </a:r>
            <a:r>
              <a:rPr lang="es-CO" b="1" u="sng" dirty="0" smtClean="0">
                <a:solidFill>
                  <a:srgbClr val="FF0000"/>
                </a:solidFill>
              </a:rPr>
              <a:t>Señor añadía cada día a la iglesia los que habían de ser salvos</a:t>
            </a:r>
            <a:r>
              <a:rPr lang="es-CO" dirty="0" smtClean="0"/>
              <a:t>.</a:t>
            </a:r>
            <a:endParaRPr lang="es-CO" dirty="0"/>
          </a:p>
        </p:txBody>
      </p:sp>
      <p:sp>
        <p:nvSpPr>
          <p:cNvPr id="13" name="12 CuadroTexto"/>
          <p:cNvSpPr txBox="1"/>
          <p:nvPr/>
        </p:nvSpPr>
        <p:spPr>
          <a:xfrm>
            <a:off x="4302518" y="4582725"/>
            <a:ext cx="899592" cy="1862048"/>
          </a:xfrm>
          <a:prstGeom prst="rect">
            <a:avLst/>
          </a:prstGeom>
          <a:noFill/>
        </p:spPr>
        <p:txBody>
          <a:bodyPr wrap="square" rtlCol="0">
            <a:spAutoFit/>
          </a:bodyPr>
          <a:lstStyle/>
          <a:p>
            <a:r>
              <a:rPr lang="es-CO" sz="11500" dirty="0" smtClean="0">
                <a:solidFill>
                  <a:srgbClr val="FF0000"/>
                </a:solidFill>
              </a:rPr>
              <a:t>4</a:t>
            </a:r>
            <a:endParaRPr lang="es-CO" sz="11500" dirty="0">
              <a:solidFill>
                <a:srgbClr val="FF0000"/>
              </a:solidFill>
            </a:endParaRPr>
          </a:p>
        </p:txBody>
      </p:sp>
    </p:spTree>
    <p:extLst>
      <p:ext uri="{BB962C8B-B14F-4D97-AF65-F5344CB8AC3E}">
        <p14:creationId xmlns:p14="http://schemas.microsoft.com/office/powerpoint/2010/main" val="164426504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unilev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unilever</Template>
  <TotalTime>133</TotalTime>
  <Words>1412</Words>
  <Application>Microsoft Office PowerPoint</Application>
  <PresentationFormat>Presentación en pantalla (4:3)</PresentationFormat>
  <Paragraphs>75</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unilever</vt:lpstr>
      <vt:lpstr>La Cena del Señor</vt:lpstr>
      <vt:lpstr>Introducción…</vt:lpstr>
      <vt:lpstr>¿Qué saber de la Cena?</vt:lpstr>
      <vt:lpstr>¿Qué es la Cena del Señor?</vt:lpstr>
      <vt:lpstr>¿Quién la Instituyo?</vt:lpstr>
      <vt:lpstr>¿Cuándo y donde fue instituida?</vt:lpstr>
      <vt:lpstr>¿Cómo fue Instituida?</vt:lpstr>
      <vt:lpstr>¿Por qué fue instituida?</vt:lpstr>
      <vt:lpstr>¿Quiénes pueden participar de ella?</vt:lpstr>
      <vt:lpstr>Observancia</vt:lpstr>
      <vt:lpstr>Dios les Bendiga!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Cena del Señor</dc:title>
  <dc:creator>Felipe</dc:creator>
  <cp:lastModifiedBy>Felipe</cp:lastModifiedBy>
  <cp:revision>14</cp:revision>
  <dcterms:created xsi:type="dcterms:W3CDTF">2012-12-25T20:13:12Z</dcterms:created>
  <dcterms:modified xsi:type="dcterms:W3CDTF">2012-12-25T22:26:42Z</dcterms:modified>
</cp:coreProperties>
</file>